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360" r:id="rId2"/>
    <p:sldId id="256" r:id="rId3"/>
    <p:sldId id="258" r:id="rId4"/>
    <p:sldId id="348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6" r:id="rId37"/>
    <p:sldId id="257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  <p:sldId id="279" r:id="rId59"/>
    <p:sldId id="280" r:id="rId60"/>
    <p:sldId id="281" r:id="rId61"/>
    <p:sldId id="282" r:id="rId62"/>
    <p:sldId id="283" r:id="rId63"/>
    <p:sldId id="284" r:id="rId64"/>
    <p:sldId id="285" r:id="rId65"/>
    <p:sldId id="286" r:id="rId66"/>
    <p:sldId id="287" r:id="rId67"/>
    <p:sldId id="347" r:id="rId68"/>
    <p:sldId id="288" r:id="rId69"/>
    <p:sldId id="289" r:id="rId70"/>
    <p:sldId id="290" r:id="rId71"/>
    <p:sldId id="291" r:id="rId72"/>
    <p:sldId id="292" r:id="rId73"/>
    <p:sldId id="293" r:id="rId74"/>
    <p:sldId id="294" r:id="rId75"/>
    <p:sldId id="295" r:id="rId76"/>
    <p:sldId id="296" r:id="rId77"/>
    <p:sldId id="297" r:id="rId78"/>
    <p:sldId id="298" r:id="rId79"/>
    <p:sldId id="299" r:id="rId80"/>
    <p:sldId id="300" r:id="rId81"/>
    <p:sldId id="301" r:id="rId82"/>
    <p:sldId id="302" r:id="rId83"/>
    <p:sldId id="303" r:id="rId84"/>
    <p:sldId id="304" r:id="rId85"/>
    <p:sldId id="305" r:id="rId86"/>
    <p:sldId id="306" r:id="rId87"/>
    <p:sldId id="307" r:id="rId88"/>
    <p:sldId id="308" r:id="rId89"/>
    <p:sldId id="309" r:id="rId90"/>
    <p:sldId id="310" r:id="rId91"/>
    <p:sldId id="311" r:id="rId92"/>
    <p:sldId id="312" r:id="rId93"/>
    <p:sldId id="313" r:id="rId94"/>
    <p:sldId id="314" r:id="rId95"/>
    <p:sldId id="315" r:id="rId96"/>
    <p:sldId id="316" r:id="rId97"/>
    <p:sldId id="317" r:id="rId98"/>
    <p:sldId id="318" r:id="rId99"/>
    <p:sldId id="319" r:id="rId100"/>
    <p:sldId id="320" r:id="rId101"/>
    <p:sldId id="321" r:id="rId102"/>
    <p:sldId id="345" r:id="rId10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77867" autoAdjust="0"/>
  </p:normalViewPr>
  <p:slideViewPr>
    <p:cSldViewPr snapToGrid="0">
      <p:cViewPr varScale="1">
        <p:scale>
          <a:sx n="51" d="100"/>
          <a:sy n="51" d="100"/>
        </p:scale>
        <p:origin x="1280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BB440-9579-4481-83CF-732C289E7DE3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07096-2F41-4FCF-82B0-2AF9769561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870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7096-2F41-4FCF-82B0-2AF9769561B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146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7096-2F41-4FCF-82B0-2AF9769561B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589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客户端(client)用FileSystem的open()函数打开文件。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DistributedFileSystem用RPC调用元数据节点，得到文件的数据块信息。对于每一个数据块，元数据节点返回保存数据块的数据节点的地址。DistributedFileSystem返回FSDataInputStream给客户端，用来读取数据。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客户端调用stream的read()函数开始读取数据。DFSInputStream连接保存此文件第一个数据块的最近的数据节点。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Data从数据节点读到客户端(client)。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当此数据块读取完毕时，DFSInputStream关闭和此数据节点的连接，然后连接此文件下一个数据块的最近的数据节点。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当客户端读取完毕数据的时候，调用FSDataInputStream的close函数。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在读取数据的过程中，如果客户端在与数据节点通信</a:t>
            </a:r>
            <a:r>
              <a: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出现错误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，则尝试连接包含此数据块的下一个数据节点。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失败的数据节点将被记录，以后不再连接。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7096-2F41-4FCF-82B0-2AF9769561B1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806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Shuffle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输出结果首先被写入缓存，当缓存满时，就启动溢写操作，把缓存中的数据写入磁盘文件并清空缓存。当启动溢写操作时，首先需要把缓存中的数据进行分区，然后对每个分区的数据进行排序和合并，之后再写入磁盘文件。每次溢写操作会生成一个新的磁盘文件，随着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任务的执行，磁盘中就会生成多个溢写文件。在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任务全部结束之前，这些溢写文件会被归并成一个大的磁盘文件，然后通知相应的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任务来领取属于自己处理的数据。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Shuffle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过程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端的不同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机器领回属于自己处理的那部分数据，然后对数据进行归并后交给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07096-2F41-4FCF-82B0-2AF9769561B1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426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都有一个内存缓冲区，存储着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的输出结果，这个内存缓冲区是有大小限制的，默认是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100MB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。当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的输出结果很多时，就可能会撑爆内存，所以需要在一定条件下将缓冲区中的数据临时写入磁盘，然后重新利用这块缓冲区。这个从内存往磁盘写数据的过程被称为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Spill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，中文可译为溢写。 当整个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结束后再对磁盘中这个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产生的所有临时文件做合并（因为最终的文件只有一个，所以需要将这些溢写文件归并到一起，这个过程就叫做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），生成最终的正式输出文件，然后等待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 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来拉数据。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07096-2F41-4FCF-82B0-2AF9769561B1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18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17E3-E9DD-4DF9-9077-FE01F0C84B2B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555C3-4C0E-4E8A-B5D4-3F66929E4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53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17E3-E9DD-4DF9-9077-FE01F0C84B2B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555C3-4C0E-4E8A-B5D4-3F66929E4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463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17E3-E9DD-4DF9-9077-FE01F0C84B2B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555C3-4C0E-4E8A-B5D4-3F66929E4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06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17E3-E9DD-4DF9-9077-FE01F0C84B2B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555C3-4C0E-4E8A-B5D4-3F66929E4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383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17E3-E9DD-4DF9-9077-FE01F0C84B2B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555C3-4C0E-4E8A-B5D4-3F66929E4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881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17E3-E9DD-4DF9-9077-FE01F0C84B2B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555C3-4C0E-4E8A-B5D4-3F66929E4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978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17E3-E9DD-4DF9-9077-FE01F0C84B2B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555C3-4C0E-4E8A-B5D4-3F66929E4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87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17E3-E9DD-4DF9-9077-FE01F0C84B2B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555C3-4C0E-4E8A-B5D4-3F66929E4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791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17E3-E9DD-4DF9-9077-FE01F0C84B2B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555C3-4C0E-4E8A-B5D4-3F66929E4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115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17E3-E9DD-4DF9-9077-FE01F0C84B2B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555C3-4C0E-4E8A-B5D4-3F66929E4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931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17E3-E9DD-4DF9-9077-FE01F0C84B2B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555C3-4C0E-4E8A-B5D4-3F66929E4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4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817E3-E9DD-4DF9-9077-FE01F0C84B2B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555C3-4C0E-4E8A-B5D4-3F66929E4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344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6.png"/><Relationship Id="rId4" Type="http://schemas.openxmlformats.org/officeDocument/2006/relationships/oleObject" Target="../embeddings/oleObject3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WordArt 2"/>
          <p:cNvSpPr/>
          <p:nvPr/>
        </p:nvSpPr>
        <p:spPr>
          <a:xfrm>
            <a:off x="3086100" y="1976604"/>
            <a:ext cx="6019800" cy="2133600"/>
          </a:xfrm>
          <a:prstGeom prst="rect">
            <a:avLst/>
          </a:prstGeom>
        </p:spPr>
        <p:txBody>
          <a:bodyPr wrap="none" fromWordArt="1">
            <a:prstTxWarp prst="textArchUp">
              <a:avLst>
                <a:gd name="adj" fmla="val 11558685"/>
              </a:avLst>
            </a:prstTxWarp>
            <a:normAutofit/>
            <a:scene3d>
              <a:camera prst="legacyPerspectiveBottom">
                <a:rot lat="0" lon="0" rev="0"/>
              </a:camera>
              <a:lightRig rig="legacyFlat3" dir="t"/>
            </a:scene3d>
            <a:sp3d extrusionH="887400" prstMaterial="legacyMatte">
              <a:extrusionClr>
                <a:srgbClr val="99FFCC"/>
              </a:extrusion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88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云计算及应用</a:t>
            </a:r>
          </a:p>
        </p:txBody>
      </p:sp>
      <p:sp>
        <p:nvSpPr>
          <p:cNvPr id="32771" name="Text Box 3"/>
          <p:cNvSpPr txBox="1"/>
          <p:nvPr/>
        </p:nvSpPr>
        <p:spPr>
          <a:xfrm>
            <a:off x="2895600" y="5070657"/>
            <a:ext cx="6400800" cy="116955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北京理工大学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数据科学与知识工程研究所</a:t>
            </a:r>
          </a:p>
        </p:txBody>
      </p:sp>
      <p:sp>
        <p:nvSpPr>
          <p:cNvPr id="32772" name="Text Box 4"/>
          <p:cNvSpPr txBox="1"/>
          <p:nvPr/>
        </p:nvSpPr>
        <p:spPr>
          <a:xfrm>
            <a:off x="3497115" y="3413051"/>
            <a:ext cx="5415257" cy="1769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楷体_GB2312" pitchFamily="49" charset="-122"/>
                <a:cs typeface="+mn-cs"/>
              </a:rPr>
              <a:t>授课教师：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楷体_GB2312" panose="02010609030101010101" pitchFamily="49" charset="-122"/>
                <a:cs typeface="+mn-cs"/>
              </a:rPr>
              <a:t>袁野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楷体_GB2312" panose="02010609030101010101" pitchFamily="49" charset="-122"/>
                <a:cs typeface="+mn-cs"/>
              </a:rPr>
              <a:t>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楷体_GB2312" panose="02010609030101010101" pitchFamily="49" charset="-122"/>
                <a:cs typeface="+mn-cs"/>
              </a:rPr>
              <a:t>教授、博导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楷体_GB2312" panose="02010609030101010101" pitchFamily="49" charset="-122"/>
                <a:cs typeface="+mn-cs"/>
              </a:rPr>
              <a:t>)</a:t>
            </a:r>
          </a:p>
          <a:p>
            <a:pPr marL="1371600" marR="0" lvl="3" indent="4572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楷体_GB2312" panose="02010609030101010101" pitchFamily="49" charset="-122"/>
                <a:cs typeface="+mn-cs"/>
              </a:rPr>
              <a:t>李博扬（助理教授）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6B57FF-C59A-4357-91C9-06147D4A18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84F06E0-3F49-4B42-A57F-1AFC1A9A517D}"/>
              </a:ext>
            </a:extLst>
          </p:cNvPr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134328"/>
      </p:ext>
    </p:extLst>
  </p:cSld>
  <p:clrMapOvr>
    <a:masterClrMapping/>
  </p:clrMapOvr>
  <p:transition spd="med">
    <p:pull dir="r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Hadoop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概述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606712" y="1114474"/>
            <a:ext cx="443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Apache Hadoop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版本演变</a:t>
            </a:r>
          </a:p>
        </p:txBody>
      </p:sp>
      <p:sp>
        <p:nvSpPr>
          <p:cNvPr id="10" name="矩形 3"/>
          <p:cNvSpPr>
            <a:spLocks noChangeArrowheads="1"/>
          </p:cNvSpPr>
          <p:nvPr/>
        </p:nvSpPr>
        <p:spPr bwMode="auto">
          <a:xfrm>
            <a:off x="1081451" y="1960303"/>
            <a:ext cx="8077200" cy="3936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Apache Hadoop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版本分为两代，我们将第一代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称为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 1.0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，第二代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称为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 2.0</a:t>
            </a:r>
          </a:p>
          <a:p>
            <a:pPr marL="285750" indent="-285750" eaLnBrk="1" hangingPunct="1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包含三个大版本，分别是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0.20.x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0.21.x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0.22.x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，其中，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0.20.x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最后演化成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1.0.x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，变成了稳定版，而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0.21.x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0.22.x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则增加了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等新的重大特性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包含两个版本，分别是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0.23.x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，它们完全不同于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 1.0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，是一套全新的架构，均包含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 Federation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YARN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两个系统，相比于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0.23.x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Wire-compatibility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两个重大特性</a:t>
            </a:r>
          </a:p>
        </p:txBody>
      </p:sp>
    </p:spTree>
    <p:extLst>
      <p:ext uri="{BB962C8B-B14F-4D97-AF65-F5344CB8AC3E}">
        <p14:creationId xmlns:p14="http://schemas.microsoft.com/office/powerpoint/2010/main" val="20801728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1349406" y="312428"/>
            <a:ext cx="1030256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081451" y="1883383"/>
            <a:ext cx="65532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 jar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Pig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脚本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在解决问题的过程中，开发效率、执行效率都是要考虑的因素，不要太局限于某一种方法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6712" y="1114474"/>
            <a:ext cx="7194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中执行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MapReduce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任务的几种方式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0918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81451" y="1637694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本章介绍了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编程模型的相关知识。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将复杂的、运行于大规模集群上的并行计算过程高度地抽象到了两个函数：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，并极大地方便了分布式编程工作，编程人员在不会分布式并行编程的情况下，也可以很容易将自己的程序运行在分布式系统上，完成海量数据集的计算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执行的全过程包括以下几个主要阶段：从分布式文件系统读入数据、执行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任务输出中间结果、通过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Shuffle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阶段把中间结果分区排序整理后发送给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任务、执行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任务得到最终结果并写入分布式文件系统。在这几个阶段中，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Shuffle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阶段非常关键，必须深刻理解这个阶段的详细执行过程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具有广泛的应用，比如关系代数运算、分组与聚合运算、矩阵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向量乘法、矩阵乘法等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本章最后以一个单词统计程序为实例，详细演示了如何编写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程序代码以及如何运行程序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6712" y="1114474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本章小结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1349406" y="312428"/>
            <a:ext cx="1030256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3066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820036" y="1960303"/>
            <a:ext cx="814387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0000" dirty="0">
                <a:solidFill>
                  <a:srgbClr val="00206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Thanks!</a:t>
            </a:r>
            <a:endParaRPr lang="zh-CN" altLang="en-US" sz="10000" dirty="0">
              <a:solidFill>
                <a:srgbClr val="00206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22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Hadoop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概述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606712" y="1114474"/>
            <a:ext cx="443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Apache Hadoop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版本演变</a:t>
            </a:r>
          </a:p>
        </p:txBody>
      </p:sp>
      <p:pic>
        <p:nvPicPr>
          <p:cNvPr id="8" name="Picture 2" descr="c:\users\lenovo\appdata\roaming\360se6\User Data\temp\001Yakwlzy6GGnsxiqT23&amp;6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1" y="1960303"/>
            <a:ext cx="641985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744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Hadoop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概述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606712" y="1114474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Hadoop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各种版本</a:t>
            </a:r>
          </a:p>
        </p:txBody>
      </p:sp>
      <p:sp>
        <p:nvSpPr>
          <p:cNvPr id="14" name="内容占位符 1"/>
          <p:cNvSpPr txBox="1">
            <a:spLocks/>
          </p:cNvSpPr>
          <p:nvPr/>
        </p:nvSpPr>
        <p:spPr>
          <a:xfrm>
            <a:off x="1081451" y="944151"/>
            <a:ext cx="7772400" cy="2667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Hadoop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Hortonworks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Cloudera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Cloudera Distribution Hadoop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MapR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1081451" y="3823447"/>
            <a:ext cx="3457998" cy="242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版本的考虑因素：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是否开源（即是否免费）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是否有稳定版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是否经实践检验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是否有强大的社区支持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2300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Hadoop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概述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606712" y="1114474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Hadoop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各种版本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1" y="1637694"/>
            <a:ext cx="8677275" cy="507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2621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提纲</a:t>
            </a:r>
          </a:p>
        </p:txBody>
      </p:sp>
      <p:grpSp>
        <p:nvGrpSpPr>
          <p:cNvPr id="285" name="组合 5"/>
          <p:cNvGrpSpPr>
            <a:grpSpLocks/>
          </p:cNvGrpSpPr>
          <p:nvPr/>
        </p:nvGrpSpPr>
        <p:grpSpPr bwMode="auto">
          <a:xfrm rot="-5400000">
            <a:off x="-600400" y="3514331"/>
            <a:ext cx="4216403" cy="203889"/>
            <a:chOff x="0" y="3259139"/>
            <a:chExt cx="9144001" cy="195287"/>
          </a:xfrm>
        </p:grpSpPr>
        <p:sp>
          <p:nvSpPr>
            <p:cNvPr id="286" name="Rectangle 3"/>
            <p:cNvSpPr>
              <a:spLocks noChangeArrowheads="1"/>
            </p:cNvSpPr>
            <p:nvPr/>
          </p:nvSpPr>
          <p:spPr bwMode="gray">
            <a:xfrm>
              <a:off x="1" y="3259139"/>
              <a:ext cx="9144000" cy="54918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ECECEC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287" name="Rectangle 4"/>
            <p:cNvSpPr>
              <a:spLocks noChangeArrowheads="1"/>
            </p:cNvSpPr>
            <p:nvPr/>
          </p:nvSpPr>
          <p:spPr bwMode="gray">
            <a:xfrm>
              <a:off x="0" y="3312046"/>
              <a:ext cx="9144000" cy="142380"/>
            </a:xfrm>
            <a:prstGeom prst="rect">
              <a:avLst/>
            </a:prstGeom>
            <a:gradFill rotWithShape="1">
              <a:gsLst>
                <a:gs pos="0">
                  <a:srgbClr val="CFCFCF"/>
                </a:gs>
                <a:gs pos="100000">
                  <a:srgbClr val="5F5F5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88" name="组合 287"/>
          <p:cNvGrpSpPr/>
          <p:nvPr/>
        </p:nvGrpSpPr>
        <p:grpSpPr>
          <a:xfrm>
            <a:off x="1081451" y="1563369"/>
            <a:ext cx="6767149" cy="1188000"/>
            <a:chOff x="1066800" y="1117694"/>
            <a:chExt cx="6324600" cy="1159177"/>
          </a:xfrm>
        </p:grpSpPr>
        <p:grpSp>
          <p:nvGrpSpPr>
            <p:cNvPr id="289" name="组合 62"/>
            <p:cNvGrpSpPr>
              <a:grpSpLocks/>
            </p:cNvGrpSpPr>
            <p:nvPr/>
          </p:nvGrpSpPr>
          <p:grpSpPr bwMode="auto">
            <a:xfrm>
              <a:off x="1447800" y="1138098"/>
              <a:ext cx="5943600" cy="1138773"/>
              <a:chOff x="1752601" y="2209799"/>
              <a:chExt cx="6934200" cy="1138037"/>
            </a:xfrm>
          </p:grpSpPr>
          <p:sp>
            <p:nvSpPr>
              <p:cNvPr id="302" name="AutoShape 4"/>
              <p:cNvSpPr>
                <a:spLocks noChangeArrowheads="1"/>
              </p:cNvSpPr>
              <p:nvPr/>
            </p:nvSpPr>
            <p:spPr bwMode="gray">
              <a:xfrm>
                <a:off x="1752601" y="2209800"/>
                <a:ext cx="6934200" cy="609206"/>
              </a:xfrm>
              <a:prstGeom prst="roundRect">
                <a:avLst>
                  <a:gd name="adj" fmla="val 10889"/>
                </a:avLst>
              </a:prstGeom>
              <a:gradFill flip="none" rotWithShape="1">
                <a:gsLst>
                  <a:gs pos="0">
                    <a:srgbClr val="FFFFFF"/>
                  </a:gs>
                  <a:gs pos="25000">
                    <a:srgbClr val="9999CC">
                      <a:lumMod val="40000"/>
                      <a:lumOff val="60000"/>
                    </a:srgbClr>
                  </a:gs>
                  <a:gs pos="75000">
                    <a:srgbClr val="9999CC">
                      <a:lumMod val="60000"/>
                      <a:lumOff val="40000"/>
                    </a:srgbClr>
                  </a:gs>
                </a:gsLst>
                <a:lin ang="5400000" scaled="0"/>
                <a:tileRect/>
              </a:gradFill>
              <a:ln w="38100">
                <a:noFill/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03" name="Text Box 9"/>
              <p:cNvSpPr txBox="1">
                <a:spLocks noChangeArrowheads="1"/>
              </p:cNvSpPr>
              <p:nvPr/>
            </p:nvSpPr>
            <p:spPr bwMode="gray">
              <a:xfrm>
                <a:off x="2397105" y="2209799"/>
                <a:ext cx="5700713" cy="113803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altLang="zh-CN" sz="36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Hadoop</a:t>
                </a:r>
                <a:r>
                  <a:rPr lang="zh-CN" altLang="en-US" sz="3600" dirty="0">
                    <a:latin typeface="黑体" pitchFamily="49" charset="-122"/>
                    <a:ea typeface="黑体" pitchFamily="49" charset="-122"/>
                  </a:rPr>
                  <a:t>概述</a:t>
                </a:r>
              </a:p>
              <a:p>
                <a:endParaRPr lang="zh-CN" altLang="en-US" sz="32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290" name="Group 65"/>
            <p:cNvGrpSpPr>
              <a:grpSpLocks/>
            </p:cNvGrpSpPr>
            <p:nvPr/>
          </p:nvGrpSpPr>
          <p:grpSpPr bwMode="auto">
            <a:xfrm>
              <a:off x="1066800" y="1117694"/>
              <a:ext cx="854075" cy="922338"/>
              <a:chOff x="2789" y="1625"/>
              <a:chExt cx="847" cy="915"/>
            </a:xfrm>
          </p:grpSpPr>
          <p:sp>
            <p:nvSpPr>
              <p:cNvPr id="292" name="Oval 66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83A6A7"/>
                  </a:gs>
                  <a:gs pos="100000">
                    <a:srgbClr val="FFFFFF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93" name="Oval 67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000000">
                      <a:alpha val="89998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94" name="Oval 68"/>
              <p:cNvSpPr>
                <a:spLocks noChangeArrowheads="1"/>
              </p:cNvSpPr>
              <p:nvPr/>
            </p:nvSpPr>
            <p:spPr bwMode="gray">
              <a:xfrm>
                <a:off x="2849" y="1683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475A5A"/>
                  </a:gs>
                  <a:gs pos="50000">
                    <a:srgbClr val="83A6A7"/>
                  </a:gs>
                  <a:gs pos="100000">
                    <a:srgbClr val="475A5A"/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95" name="Oval 69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53696A"/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96" name="Oval 70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8" cy="816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297" name="Group 71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298" name="Oval 72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1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99" name="Oval 73"/>
                <p:cNvSpPr>
                  <a:spLocks noChangeArrowheads="1"/>
                </p:cNvSpPr>
                <p:nvPr/>
              </p:nvSpPr>
              <p:spPr bwMode="gray">
                <a:xfrm>
                  <a:off x="4184" y="1712"/>
                  <a:ext cx="1219" cy="122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00" name="Oval 74"/>
                <p:cNvSpPr>
                  <a:spLocks noChangeArrowheads="1"/>
                </p:cNvSpPr>
                <p:nvPr/>
              </p:nvSpPr>
              <p:spPr bwMode="gray">
                <a:xfrm>
                  <a:off x="4195" y="1727"/>
                  <a:ext cx="1162" cy="114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01" name="Oval 75"/>
                <p:cNvSpPr>
                  <a:spLocks noChangeArrowheads="1"/>
                </p:cNvSpPr>
                <p:nvPr/>
              </p:nvSpPr>
              <p:spPr bwMode="gray">
                <a:xfrm>
                  <a:off x="4264" y="1758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sp>
          <p:nvSpPr>
            <p:cNvPr id="291" name="矩形 290"/>
            <p:cNvSpPr/>
            <p:nvPr/>
          </p:nvSpPr>
          <p:spPr>
            <a:xfrm>
              <a:off x="1214438" y="1305019"/>
              <a:ext cx="596900" cy="5842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一</a:t>
              </a:r>
              <a:endParaRPr lang="zh-CN" altLang="en-US" sz="3200" dirty="0">
                <a:latin typeface="+mn-ea"/>
                <a:ea typeface="+mn-ea"/>
              </a:endParaRPr>
            </a:p>
          </p:txBody>
        </p:sp>
      </p:grpSp>
      <p:grpSp>
        <p:nvGrpSpPr>
          <p:cNvPr id="304" name="组合 303"/>
          <p:cNvGrpSpPr/>
          <p:nvPr/>
        </p:nvGrpSpPr>
        <p:grpSpPr>
          <a:xfrm>
            <a:off x="1081452" y="3701115"/>
            <a:ext cx="6767148" cy="1296000"/>
            <a:chOff x="1066800" y="3187702"/>
            <a:chExt cx="6324600" cy="1286403"/>
          </a:xfrm>
        </p:grpSpPr>
        <p:grpSp>
          <p:nvGrpSpPr>
            <p:cNvPr id="305" name="组合 63"/>
            <p:cNvGrpSpPr>
              <a:grpSpLocks/>
            </p:cNvGrpSpPr>
            <p:nvPr/>
          </p:nvGrpSpPr>
          <p:grpSpPr bwMode="auto">
            <a:xfrm>
              <a:off x="1447800" y="3335332"/>
              <a:ext cx="5943600" cy="1138773"/>
              <a:chOff x="1752601" y="2205030"/>
              <a:chExt cx="6934200" cy="1138036"/>
            </a:xfrm>
          </p:grpSpPr>
          <p:sp>
            <p:nvSpPr>
              <p:cNvPr id="318" name="AutoShape 4"/>
              <p:cNvSpPr>
                <a:spLocks noChangeArrowheads="1"/>
              </p:cNvSpPr>
              <p:nvPr/>
            </p:nvSpPr>
            <p:spPr bwMode="gray">
              <a:xfrm>
                <a:off x="1752601" y="2209798"/>
                <a:ext cx="6934200" cy="609206"/>
              </a:xfrm>
              <a:prstGeom prst="roundRect">
                <a:avLst>
                  <a:gd name="adj" fmla="val 10889"/>
                </a:avLst>
              </a:prstGeom>
              <a:gradFill flip="none" rotWithShape="1">
                <a:gsLst>
                  <a:gs pos="0">
                    <a:srgbClr val="FFFFFF"/>
                  </a:gs>
                  <a:gs pos="25000">
                    <a:srgbClr val="9999CC">
                      <a:lumMod val="40000"/>
                      <a:lumOff val="60000"/>
                    </a:srgbClr>
                  </a:gs>
                  <a:gs pos="75000">
                    <a:srgbClr val="9999CC">
                      <a:lumMod val="60000"/>
                      <a:lumOff val="40000"/>
                    </a:srgbClr>
                  </a:gs>
                </a:gsLst>
                <a:lin ang="5400000" scaled="0"/>
                <a:tileRect/>
              </a:gradFill>
              <a:ln w="38100">
                <a:noFill/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19" name="Text Box 9"/>
              <p:cNvSpPr txBox="1">
                <a:spLocks noChangeArrowheads="1"/>
              </p:cNvSpPr>
              <p:nvPr/>
            </p:nvSpPr>
            <p:spPr bwMode="gray">
              <a:xfrm>
                <a:off x="2397105" y="2205030"/>
                <a:ext cx="5700713" cy="113803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 dirty="0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HDFS</a:t>
                </a:r>
                <a:r>
                  <a:rPr lang="zh-CN" altLang="en-US" sz="3600" dirty="0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3600" dirty="0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GFS</a:t>
                </a:r>
                <a:r>
                  <a:rPr lang="zh-CN" altLang="en-US" sz="3600" dirty="0">
                    <a:latin typeface="黑体" pitchFamily="2" charset="-122"/>
                    <a:ea typeface="黑体" pitchFamily="2" charset="-122"/>
                  </a:rPr>
                  <a:t>的开源实现</a:t>
                </a:r>
              </a:p>
              <a:p>
                <a:endParaRPr lang="zh-CN" altLang="en-US" sz="32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306" name="Group 65"/>
            <p:cNvGrpSpPr>
              <a:grpSpLocks/>
            </p:cNvGrpSpPr>
            <p:nvPr/>
          </p:nvGrpSpPr>
          <p:grpSpPr bwMode="auto">
            <a:xfrm>
              <a:off x="1066800" y="3187702"/>
              <a:ext cx="854075" cy="922338"/>
              <a:chOff x="2789" y="1625"/>
              <a:chExt cx="847" cy="915"/>
            </a:xfrm>
          </p:grpSpPr>
          <p:sp>
            <p:nvSpPr>
              <p:cNvPr id="308" name="Oval 66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83A6A7"/>
                  </a:gs>
                  <a:gs pos="100000">
                    <a:srgbClr val="FFFFFF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09" name="Oval 67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000000">
                      <a:alpha val="89998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10" name="Oval 68"/>
              <p:cNvSpPr>
                <a:spLocks noChangeArrowheads="1"/>
              </p:cNvSpPr>
              <p:nvPr/>
            </p:nvSpPr>
            <p:spPr bwMode="gray">
              <a:xfrm>
                <a:off x="2849" y="1683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475A5A"/>
                  </a:gs>
                  <a:gs pos="50000">
                    <a:srgbClr val="83A6A7"/>
                  </a:gs>
                  <a:gs pos="100000">
                    <a:srgbClr val="475A5A"/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11" name="Oval 69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53696A"/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12" name="Oval 70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8" cy="816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313" name="Group 71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314" name="Oval 72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1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15" name="Oval 73"/>
                <p:cNvSpPr>
                  <a:spLocks noChangeArrowheads="1"/>
                </p:cNvSpPr>
                <p:nvPr/>
              </p:nvSpPr>
              <p:spPr bwMode="gray">
                <a:xfrm>
                  <a:off x="4184" y="1712"/>
                  <a:ext cx="1219" cy="122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16" name="Oval 74"/>
                <p:cNvSpPr>
                  <a:spLocks noChangeArrowheads="1"/>
                </p:cNvSpPr>
                <p:nvPr/>
              </p:nvSpPr>
              <p:spPr bwMode="gray">
                <a:xfrm>
                  <a:off x="4195" y="1727"/>
                  <a:ext cx="1162" cy="114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17" name="Oval 75"/>
                <p:cNvSpPr>
                  <a:spLocks noChangeArrowheads="1"/>
                </p:cNvSpPr>
                <p:nvPr/>
              </p:nvSpPr>
              <p:spPr bwMode="gray">
                <a:xfrm>
                  <a:off x="4264" y="1758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sp>
          <p:nvSpPr>
            <p:cNvPr id="307" name="矩形 306"/>
            <p:cNvSpPr/>
            <p:nvPr/>
          </p:nvSpPr>
          <p:spPr>
            <a:xfrm>
              <a:off x="1214438" y="3321052"/>
              <a:ext cx="59663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三</a:t>
              </a:r>
              <a:endParaRPr lang="zh-CN" altLang="en-US" sz="3200" dirty="0">
                <a:latin typeface="+mn-ea"/>
                <a:ea typeface="+mn-ea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1081452" y="4833601"/>
            <a:ext cx="6767148" cy="1296000"/>
            <a:chOff x="1066800" y="4340235"/>
            <a:chExt cx="6234090" cy="1281649"/>
          </a:xfrm>
        </p:grpSpPr>
        <p:grpSp>
          <p:nvGrpSpPr>
            <p:cNvPr id="321" name="组合 66"/>
            <p:cNvGrpSpPr>
              <a:grpSpLocks/>
            </p:cNvGrpSpPr>
            <p:nvPr/>
          </p:nvGrpSpPr>
          <p:grpSpPr bwMode="auto">
            <a:xfrm>
              <a:off x="1357290" y="4483111"/>
              <a:ext cx="5943600" cy="1138773"/>
              <a:chOff x="1752601" y="2209798"/>
              <a:chExt cx="6934200" cy="1138036"/>
            </a:xfrm>
          </p:grpSpPr>
          <p:sp>
            <p:nvSpPr>
              <p:cNvPr id="334" name="AutoShape 4"/>
              <p:cNvSpPr>
                <a:spLocks noChangeArrowheads="1"/>
              </p:cNvSpPr>
              <p:nvPr/>
            </p:nvSpPr>
            <p:spPr bwMode="gray">
              <a:xfrm>
                <a:off x="1752601" y="2209798"/>
                <a:ext cx="6934200" cy="609206"/>
              </a:xfrm>
              <a:prstGeom prst="roundRect">
                <a:avLst>
                  <a:gd name="adj" fmla="val 10889"/>
                </a:avLst>
              </a:prstGeom>
              <a:gradFill flip="none" rotWithShape="1">
                <a:gsLst>
                  <a:gs pos="0">
                    <a:srgbClr val="FFFFFF"/>
                  </a:gs>
                  <a:gs pos="25000">
                    <a:srgbClr val="9999CC">
                      <a:lumMod val="40000"/>
                      <a:lumOff val="60000"/>
                    </a:srgbClr>
                  </a:gs>
                  <a:gs pos="75000">
                    <a:srgbClr val="9999CC">
                      <a:lumMod val="60000"/>
                      <a:lumOff val="40000"/>
                    </a:srgbClr>
                  </a:gs>
                </a:gsLst>
                <a:lin ang="5400000" scaled="0"/>
                <a:tileRect/>
              </a:gradFill>
              <a:ln w="38100">
                <a:noFill/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35" name="Text Box 9"/>
              <p:cNvSpPr txBox="1">
                <a:spLocks noChangeArrowheads="1"/>
              </p:cNvSpPr>
              <p:nvPr/>
            </p:nvSpPr>
            <p:spPr bwMode="gray">
              <a:xfrm>
                <a:off x="2513807" y="2209798"/>
                <a:ext cx="5700713" cy="113803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 dirty="0" err="1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MapReduce</a:t>
                </a:r>
                <a:r>
                  <a:rPr lang="zh-CN" altLang="en-US" sz="3600" dirty="0">
                    <a:latin typeface="黑体" pitchFamily="2" charset="-122"/>
                    <a:ea typeface="黑体" pitchFamily="2" charset="-122"/>
                  </a:rPr>
                  <a:t> </a:t>
                </a:r>
              </a:p>
              <a:p>
                <a:endParaRPr lang="zh-CN" altLang="en-US" sz="32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322" name="Group 65"/>
            <p:cNvGrpSpPr>
              <a:grpSpLocks/>
            </p:cNvGrpSpPr>
            <p:nvPr/>
          </p:nvGrpSpPr>
          <p:grpSpPr bwMode="auto">
            <a:xfrm>
              <a:off x="1066800" y="4340235"/>
              <a:ext cx="854075" cy="922338"/>
              <a:chOff x="2789" y="1625"/>
              <a:chExt cx="847" cy="915"/>
            </a:xfrm>
          </p:grpSpPr>
          <p:sp>
            <p:nvSpPr>
              <p:cNvPr id="324" name="Oval 66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83A6A7"/>
                  </a:gs>
                  <a:gs pos="100000">
                    <a:srgbClr val="FFFFFF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25" name="Oval 67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000000">
                      <a:alpha val="89998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26" name="Oval 68"/>
              <p:cNvSpPr>
                <a:spLocks noChangeArrowheads="1"/>
              </p:cNvSpPr>
              <p:nvPr/>
            </p:nvSpPr>
            <p:spPr bwMode="gray">
              <a:xfrm>
                <a:off x="2849" y="1683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475A5A"/>
                  </a:gs>
                  <a:gs pos="50000">
                    <a:srgbClr val="83A6A7"/>
                  </a:gs>
                  <a:gs pos="100000">
                    <a:srgbClr val="475A5A"/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27" name="Oval 69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53696A"/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28" name="Oval 70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8" cy="816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329" name="Group 71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330" name="Oval 72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1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31" name="Oval 73"/>
                <p:cNvSpPr>
                  <a:spLocks noChangeArrowheads="1"/>
                </p:cNvSpPr>
                <p:nvPr/>
              </p:nvSpPr>
              <p:spPr bwMode="gray">
                <a:xfrm>
                  <a:off x="4184" y="1712"/>
                  <a:ext cx="1219" cy="122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32" name="Oval 74"/>
                <p:cNvSpPr>
                  <a:spLocks noChangeArrowheads="1"/>
                </p:cNvSpPr>
                <p:nvPr/>
              </p:nvSpPr>
              <p:spPr bwMode="gray">
                <a:xfrm>
                  <a:off x="4195" y="1727"/>
                  <a:ext cx="1162" cy="114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33" name="Oval 75"/>
                <p:cNvSpPr>
                  <a:spLocks noChangeArrowheads="1"/>
                </p:cNvSpPr>
                <p:nvPr/>
              </p:nvSpPr>
              <p:spPr bwMode="gray">
                <a:xfrm>
                  <a:off x="4264" y="1758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sp>
          <p:nvSpPr>
            <p:cNvPr id="323" name="矩形 322"/>
            <p:cNvSpPr/>
            <p:nvPr/>
          </p:nvSpPr>
          <p:spPr>
            <a:xfrm>
              <a:off x="1189038" y="4464057"/>
              <a:ext cx="59663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四</a:t>
              </a:r>
              <a:endParaRPr lang="zh-CN" altLang="en-US" sz="3200" dirty="0">
                <a:latin typeface="+mn-ea"/>
                <a:ea typeface="+mn-ea"/>
              </a:endParaRPr>
            </a:p>
          </p:txBody>
        </p:sp>
      </p:grpSp>
      <p:grpSp>
        <p:nvGrpSpPr>
          <p:cNvPr id="336" name="组合 335"/>
          <p:cNvGrpSpPr/>
          <p:nvPr/>
        </p:nvGrpSpPr>
        <p:grpSpPr>
          <a:xfrm>
            <a:off x="1081451" y="2568628"/>
            <a:ext cx="6767150" cy="1841501"/>
            <a:chOff x="1033482" y="2049448"/>
            <a:chExt cx="6324600" cy="1827865"/>
          </a:xfrm>
        </p:grpSpPr>
        <p:grpSp>
          <p:nvGrpSpPr>
            <p:cNvPr id="337" name="组合 63"/>
            <p:cNvGrpSpPr>
              <a:grpSpLocks/>
            </p:cNvGrpSpPr>
            <p:nvPr/>
          </p:nvGrpSpPr>
          <p:grpSpPr bwMode="auto">
            <a:xfrm>
              <a:off x="1414482" y="2197077"/>
              <a:ext cx="5943600" cy="1680236"/>
              <a:chOff x="1752601" y="2205030"/>
              <a:chExt cx="6934200" cy="1679149"/>
            </a:xfrm>
          </p:grpSpPr>
          <p:sp>
            <p:nvSpPr>
              <p:cNvPr id="350" name="AutoShape 4"/>
              <p:cNvSpPr>
                <a:spLocks noChangeArrowheads="1"/>
              </p:cNvSpPr>
              <p:nvPr/>
            </p:nvSpPr>
            <p:spPr bwMode="gray">
              <a:xfrm>
                <a:off x="1752601" y="2209798"/>
                <a:ext cx="6934200" cy="609206"/>
              </a:xfrm>
              <a:prstGeom prst="roundRect">
                <a:avLst>
                  <a:gd name="adj" fmla="val 10889"/>
                </a:avLst>
              </a:prstGeom>
              <a:gradFill flip="none" rotWithShape="1">
                <a:gsLst>
                  <a:gs pos="0">
                    <a:srgbClr val="FFFFFF"/>
                  </a:gs>
                  <a:gs pos="25000">
                    <a:srgbClr val="9999CC">
                      <a:lumMod val="40000"/>
                      <a:lumOff val="60000"/>
                    </a:srgbClr>
                  </a:gs>
                  <a:gs pos="75000">
                    <a:srgbClr val="9999CC">
                      <a:lumMod val="60000"/>
                      <a:lumOff val="40000"/>
                    </a:srgbClr>
                  </a:gs>
                </a:gsLst>
                <a:lin ang="5400000" scaled="0"/>
                <a:tileRect/>
              </a:gradFill>
              <a:ln w="38100">
                <a:noFill/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51" name="Text Box 9"/>
              <p:cNvSpPr txBox="1">
                <a:spLocks noChangeArrowheads="1"/>
              </p:cNvSpPr>
              <p:nvPr/>
            </p:nvSpPr>
            <p:spPr bwMode="gray">
              <a:xfrm>
                <a:off x="2397105" y="2205030"/>
                <a:ext cx="6289696" cy="167914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3600" dirty="0">
                    <a:latin typeface="黑体" pitchFamily="2" charset="-122"/>
                    <a:ea typeface="黑体" pitchFamily="2" charset="-122"/>
                  </a:rPr>
                  <a:t>布式文件系统</a:t>
                </a:r>
                <a:r>
                  <a:rPr lang="zh-CN" altLang="en-US" sz="3600" dirty="0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3600" dirty="0" err="1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GoogleGFS</a:t>
                </a:r>
                <a:r>
                  <a:rPr lang="zh-CN" altLang="en-US" sz="3600" dirty="0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）</a:t>
                </a:r>
              </a:p>
              <a:p>
                <a:endParaRPr lang="zh-CN" altLang="en-US" sz="32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338" name="Group 65"/>
            <p:cNvGrpSpPr>
              <a:grpSpLocks/>
            </p:cNvGrpSpPr>
            <p:nvPr/>
          </p:nvGrpSpPr>
          <p:grpSpPr bwMode="auto">
            <a:xfrm>
              <a:off x="1033482" y="2049448"/>
              <a:ext cx="854075" cy="922338"/>
              <a:chOff x="2789" y="1625"/>
              <a:chExt cx="847" cy="915"/>
            </a:xfrm>
          </p:grpSpPr>
          <p:sp>
            <p:nvSpPr>
              <p:cNvPr id="340" name="Oval 66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83A6A7"/>
                  </a:gs>
                  <a:gs pos="100000">
                    <a:srgbClr val="FFFFFF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41" name="Oval 67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000000">
                      <a:alpha val="89998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42" name="Oval 68"/>
              <p:cNvSpPr>
                <a:spLocks noChangeArrowheads="1"/>
              </p:cNvSpPr>
              <p:nvPr/>
            </p:nvSpPr>
            <p:spPr bwMode="gray">
              <a:xfrm>
                <a:off x="2849" y="1683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475A5A"/>
                  </a:gs>
                  <a:gs pos="50000">
                    <a:srgbClr val="83A6A7"/>
                  </a:gs>
                  <a:gs pos="100000">
                    <a:srgbClr val="475A5A"/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43" name="Oval 69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53696A"/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44" name="Oval 70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8" cy="816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345" name="Group 71"/>
              <p:cNvGrpSpPr>
                <a:grpSpLocks/>
              </p:cNvGrpSpPr>
              <p:nvPr/>
            </p:nvGrpSpPr>
            <p:grpSpPr bwMode="auto">
              <a:xfrm>
                <a:off x="2897" y="1735"/>
                <a:ext cx="686" cy="688"/>
                <a:chOff x="4166" y="1706"/>
                <a:chExt cx="1251" cy="1252"/>
              </a:xfrm>
            </p:grpSpPr>
            <p:sp>
              <p:nvSpPr>
                <p:cNvPr id="346" name="Oval 72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1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47" name="Oval 73"/>
                <p:cNvSpPr>
                  <a:spLocks noChangeArrowheads="1"/>
                </p:cNvSpPr>
                <p:nvPr/>
              </p:nvSpPr>
              <p:spPr bwMode="gray">
                <a:xfrm>
                  <a:off x="4184" y="1712"/>
                  <a:ext cx="1219" cy="122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48" name="Oval 74"/>
                <p:cNvSpPr>
                  <a:spLocks noChangeArrowheads="1"/>
                </p:cNvSpPr>
                <p:nvPr/>
              </p:nvSpPr>
              <p:spPr bwMode="gray">
                <a:xfrm>
                  <a:off x="4195" y="1727"/>
                  <a:ext cx="1162" cy="114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49" name="Oval 75"/>
                <p:cNvSpPr>
                  <a:spLocks noChangeArrowheads="1"/>
                </p:cNvSpPr>
                <p:nvPr/>
              </p:nvSpPr>
              <p:spPr bwMode="gray">
                <a:xfrm>
                  <a:off x="4264" y="1758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sp>
          <p:nvSpPr>
            <p:cNvPr id="339" name="矩形 338"/>
            <p:cNvSpPr/>
            <p:nvPr/>
          </p:nvSpPr>
          <p:spPr>
            <a:xfrm>
              <a:off x="1181120" y="2182798"/>
              <a:ext cx="596900" cy="5842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二</a:t>
              </a:r>
              <a:endParaRPr lang="zh-CN" altLang="en-US" sz="3200" dirty="0">
                <a:latin typeface="+mn-ea"/>
                <a:ea typeface="+mn-ea"/>
              </a:endParaRPr>
            </a:p>
          </p:txBody>
        </p:sp>
      </p:grpSp>
      <p:sp>
        <p:nvSpPr>
          <p:cNvPr id="72" name="Rectangle 35"/>
          <p:cNvSpPr>
            <a:spLocks noChangeArrowheads="1"/>
          </p:cNvSpPr>
          <p:nvPr/>
        </p:nvSpPr>
        <p:spPr bwMode="blackWhite">
          <a:xfrm>
            <a:off x="671453" y="3652731"/>
            <a:ext cx="8286750" cy="2770096"/>
          </a:xfrm>
          <a:prstGeom prst="rect">
            <a:avLst/>
          </a:prstGeom>
          <a:solidFill>
            <a:schemeClr val="bg1">
              <a:alpha val="74901"/>
            </a:schemeClr>
          </a:solidFill>
          <a:ln w="2540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0">
              <a:latin typeface="Tahoma" pitchFamily="34" charset="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blackWhite">
          <a:xfrm>
            <a:off x="280928" y="1354146"/>
            <a:ext cx="8286750" cy="1176985"/>
          </a:xfrm>
          <a:prstGeom prst="rect">
            <a:avLst/>
          </a:prstGeom>
          <a:solidFill>
            <a:schemeClr val="bg1">
              <a:alpha val="74901"/>
            </a:schemeClr>
          </a:solidFill>
          <a:ln w="2540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803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4048125" y="312428"/>
            <a:ext cx="7603849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分布式文件系统（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GoogleGFS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）</a:t>
            </a:r>
          </a:p>
        </p:txBody>
      </p:sp>
      <p:sp>
        <p:nvSpPr>
          <p:cNvPr id="10" name="内容占位符 1"/>
          <p:cNvSpPr txBox="1">
            <a:spLocks/>
          </p:cNvSpPr>
          <p:nvPr/>
        </p:nvSpPr>
        <p:spPr>
          <a:xfrm>
            <a:off x="1081451" y="1674462"/>
            <a:ext cx="8229600" cy="4579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/>
              <a:t>                    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云计算平台技术架构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1" t="35217" r="42121" b="21594"/>
          <a:stretch>
            <a:fillRect/>
          </a:stretch>
        </p:blipFill>
        <p:spPr bwMode="auto">
          <a:xfrm>
            <a:off x="1490391" y="2108065"/>
            <a:ext cx="7411720" cy="426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606712" y="1114474"/>
            <a:ext cx="2305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GoogleGFS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949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06" y="1674462"/>
            <a:ext cx="7557135" cy="475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标题 1"/>
          <p:cNvSpPr>
            <a:spLocks/>
          </p:cNvSpPr>
          <p:nvPr/>
        </p:nvSpPr>
        <p:spPr bwMode="auto">
          <a:xfrm>
            <a:off x="4048125" y="312428"/>
            <a:ext cx="7603849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分布式文件系统（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GoogleGFS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6712" y="1114474"/>
            <a:ext cx="2305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GoogleGFS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0513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0"/>
          <p:cNvSpPr txBox="1"/>
          <p:nvPr/>
        </p:nvSpPr>
        <p:spPr>
          <a:xfrm>
            <a:off x="1081451" y="1635698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文件系统基础</a:t>
            </a:r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1081451" y="2095367"/>
            <a:ext cx="8229600" cy="4341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10000"/>
              </a:lnSpc>
              <a:spcBef>
                <a:spcPts val="600"/>
              </a:spcBef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什么是文件系统？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1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FAT,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FAT32,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NTFS,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marL="800100" lvl="1" indent="-342900" algn="l">
              <a:lnSpc>
                <a:spcPct val="11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持久地存储数据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的系统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10000"/>
              </a:lnSpc>
              <a:spcBef>
                <a:spcPts val="600"/>
              </a:spcBef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通常覆盖在底层的物理存储介质上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1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硬盘、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、磁带等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10000"/>
              </a:lnSpc>
              <a:spcBef>
                <a:spcPts val="600"/>
              </a:spcBef>
              <a:buClr>
                <a:srgbClr val="0070C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数据组织的基本单元：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1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具有文件名（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1.txt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1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通常支持层次化嵌套（目录结构）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6712" y="1114474"/>
            <a:ext cx="1973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文件系统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>
            <a:spLocks/>
          </p:cNvSpPr>
          <p:nvPr/>
        </p:nvSpPr>
        <p:spPr bwMode="auto">
          <a:xfrm>
            <a:off x="4048125" y="312428"/>
            <a:ext cx="7603849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分布式文件系统（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GoogleGFS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002221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0"/>
          <p:cNvSpPr txBox="1"/>
          <p:nvPr/>
        </p:nvSpPr>
        <p:spPr>
          <a:xfrm>
            <a:off x="1081451" y="1637694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文件系统基础</a:t>
            </a:r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1081451" y="2099359"/>
            <a:ext cx="8229600" cy="4457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文件系统设计的考虑因素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最小存储单元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较小可减少浪费空间，较大则可提高文件顺序读取速度（随机访问呢？）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文件系统的设计目标是提高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访问速度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还是提高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0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文件系统的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多用户环境下的文件安全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写权限分配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文件附带访问控制列表（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0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文件系统缓存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提高文件系统读写效率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606712" y="1114474"/>
            <a:ext cx="1973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文件系统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>
            <a:spLocks/>
          </p:cNvSpPr>
          <p:nvPr/>
        </p:nvSpPr>
        <p:spPr bwMode="auto">
          <a:xfrm>
            <a:off x="4048125" y="312428"/>
            <a:ext cx="7603849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分布式文件系统（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GoogleGFS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6020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0"/>
          <p:cNvSpPr txBox="1"/>
          <p:nvPr/>
        </p:nvSpPr>
        <p:spPr>
          <a:xfrm>
            <a:off x="1081451" y="1637694"/>
            <a:ext cx="377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的动机</a:t>
            </a:r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1081451" y="2098977"/>
            <a:ext cx="8229600" cy="4555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需要一个支持海量存储的文件系统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购置昂贵的分布式文件系统与硬件？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dirty="0"/>
          </a:p>
        </p:txBody>
      </p:sp>
      <p:pic>
        <p:nvPicPr>
          <p:cNvPr id="10" name="Picture 2" descr="C:\Users\bob\AppData\Local\Temp\VMwareDnD\af7bd34b\4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578" y="2940578"/>
            <a:ext cx="4286250" cy="31337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977" y="3424233"/>
            <a:ext cx="4286250" cy="28479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10991" y="4067176"/>
            <a:ext cx="2624453" cy="26886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6"/>
          <p:cNvSpPr txBox="1"/>
          <p:nvPr/>
        </p:nvSpPr>
        <p:spPr>
          <a:xfrm>
            <a:off x="3848490" y="3424235"/>
            <a:ext cx="7108825" cy="95408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/>
              <a:t>是否可以在一堆廉价且不可靠的硬件上构建可靠的分布式文件系统？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06712" y="1114474"/>
            <a:ext cx="3012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GFS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的动机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/>
          <p:cNvSpPr>
            <a:spLocks/>
          </p:cNvSpPr>
          <p:nvPr/>
        </p:nvSpPr>
        <p:spPr bwMode="auto">
          <a:xfrm>
            <a:off x="4048125" y="312428"/>
            <a:ext cx="7603849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分布式文件系统（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GoogleGFS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49284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067772"/>
            <a:ext cx="9144000" cy="1655762"/>
          </a:xfrm>
        </p:spPr>
        <p:txBody>
          <a:bodyPr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56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  <a:cs typeface="Times New Roman" pitchFamily="18" charset="0"/>
              </a:rPr>
              <a:t>第六章：</a:t>
            </a:r>
            <a:r>
              <a:rPr kumimoji="1" lang="en-US" altLang="zh-CN" sz="56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  <a:cs typeface="Times New Roman" pitchFamily="18" charset="0"/>
              </a:rPr>
              <a:t>Hadoop</a:t>
            </a:r>
            <a:endParaRPr kumimoji="1" lang="zh-CN" altLang="en-US" sz="5600" b="1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  <a:cs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072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0"/>
          <p:cNvSpPr txBox="1"/>
          <p:nvPr/>
        </p:nvSpPr>
        <p:spPr>
          <a:xfrm>
            <a:off x="1081451" y="1637694"/>
            <a:ext cx="377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的动机</a:t>
            </a:r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1081451" y="2099359"/>
            <a:ext cx="8229600" cy="4218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1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为什么不使用当时现存的文件系统？</a:t>
            </a:r>
          </a:p>
          <a:p>
            <a:pPr marL="800100" lvl="1" indent="-342900" algn="l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主流的分布式文件系统</a:t>
            </a:r>
          </a:p>
          <a:p>
            <a:pPr marL="1257300" lvl="2" indent="-342900" algn="l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Redhat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Global 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Lustre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1257300" lvl="2" indent="-342900" algn="l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它们通常用于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高性能计算或大型数据中心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硬件设施条件要求较高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800100" lvl="1" indent="-342900" algn="l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所面临的问题与众不同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algn="l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工作负载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，不同的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设计优先级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（廉价、不可靠的硬件）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需要设计与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应用和负载相符的文件系统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6712" y="1114474"/>
            <a:ext cx="3012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GFS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的动机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>
            <a:spLocks/>
          </p:cNvSpPr>
          <p:nvPr/>
        </p:nvSpPr>
        <p:spPr bwMode="auto">
          <a:xfrm>
            <a:off x="4048125" y="312428"/>
            <a:ext cx="7603849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分布式文件系统（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GoogleGFS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800105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1081451" y="1637694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硬件出错是正常而非异常  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--&gt; ?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系统应当由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大量廉价、易损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的硬件组成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必须保持文件系统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整体的可靠性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主要负载是流数据读写  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--&gt;?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用于程序处理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批量数据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，而非与用户的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交互或随机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读写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数据写主要是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“追加写”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，“插入写”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非常少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需要存储大尺寸的文件 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--&gt; ?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存储的文件尺寸可能是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TB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量级，而且应当能支持存储成千上万的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大尺寸文件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712" y="1114474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假设与目标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>
            <a:spLocks/>
          </p:cNvSpPr>
          <p:nvPr/>
        </p:nvSpPr>
        <p:spPr bwMode="auto">
          <a:xfrm>
            <a:off x="4048125" y="312428"/>
            <a:ext cx="7603849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分布式文件系统（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GoogleGFS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385222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1081451" y="1637694"/>
            <a:ext cx="8229600" cy="4926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通过冗余来提高可靠性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每个数据块至少在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个数据块服务器上冗余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数据块损坏概率？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将文件划分为若干块（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）存储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每个块固定大小（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采用主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从式架构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通过单个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来协调数据访问、元数据存储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结构简单，容易保持元数据一致性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无缓存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Why?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712" y="1114474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设计思路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>
            <a:spLocks/>
          </p:cNvSpPr>
          <p:nvPr/>
        </p:nvSpPr>
        <p:spPr bwMode="auto">
          <a:xfrm>
            <a:off x="4048125" y="312428"/>
            <a:ext cx="7603849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分布式文件系统（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GoogleGFS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488333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081451" y="1624039"/>
            <a:ext cx="8237374" cy="596473"/>
          </a:xfrm>
          <a:prstGeom prst="roundRect">
            <a:avLst>
              <a:gd name="adj" fmla="val 183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/>
        </p:nvSpPr>
        <p:spPr>
          <a:xfrm>
            <a:off x="1542330" y="1618294"/>
            <a:ext cx="7531019" cy="50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bg1"/>
                </a:solidFill>
              </a:rPr>
              <a:t>单一</a:t>
            </a:r>
            <a:r>
              <a:rPr lang="en-US" altLang="zh-CN" sz="2000" b="1" dirty="0">
                <a:solidFill>
                  <a:schemeClr val="bg1"/>
                </a:solidFill>
              </a:rPr>
              <a:t>Master</a:t>
            </a:r>
            <a:r>
              <a:rPr lang="zh-CN" altLang="en-US" sz="2000" b="1" dirty="0">
                <a:solidFill>
                  <a:schemeClr val="bg1"/>
                </a:solidFill>
              </a:rPr>
              <a:t>，若干</a:t>
            </a:r>
            <a:r>
              <a:rPr lang="en-US" altLang="zh-CN" sz="2000" b="1" dirty="0" err="1">
                <a:solidFill>
                  <a:schemeClr val="bg1"/>
                </a:solidFill>
              </a:rPr>
              <a:t>ChunkServer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81451" y="2435778"/>
            <a:ext cx="8518831" cy="3839765"/>
            <a:chOff x="404893" y="1225552"/>
            <a:chExt cx="11358441" cy="5119686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4893" y="1225552"/>
              <a:ext cx="9254584" cy="5109595"/>
            </a:xfrm>
            <a:custGeom>
              <a:avLst/>
              <a:gdLst>
                <a:gd name="T0" fmla="*/ 1146 w 1938"/>
                <a:gd name="T1" fmla="*/ 919 h 1069"/>
                <a:gd name="T2" fmla="*/ 1178 w 1938"/>
                <a:gd name="T3" fmla="*/ 988 h 1069"/>
                <a:gd name="T4" fmla="*/ 1252 w 1938"/>
                <a:gd name="T5" fmla="*/ 991 h 1069"/>
                <a:gd name="T6" fmla="*/ 1191 w 1938"/>
                <a:gd name="T7" fmla="*/ 1063 h 1069"/>
                <a:gd name="T8" fmla="*/ 1142 w 1938"/>
                <a:gd name="T9" fmla="*/ 1014 h 1069"/>
                <a:gd name="T10" fmla="*/ 1006 w 1938"/>
                <a:gd name="T11" fmla="*/ 1007 h 1069"/>
                <a:gd name="T12" fmla="*/ 1046 w 1938"/>
                <a:gd name="T13" fmla="*/ 973 h 1069"/>
                <a:gd name="T14" fmla="*/ 1111 w 1938"/>
                <a:gd name="T15" fmla="*/ 1047 h 1069"/>
                <a:gd name="T16" fmla="*/ 1038 w 1938"/>
                <a:gd name="T17" fmla="*/ 1043 h 1069"/>
                <a:gd name="T18" fmla="*/ 1001 w 1938"/>
                <a:gd name="T19" fmla="*/ 919 h 1069"/>
                <a:gd name="T20" fmla="*/ 953 w 1938"/>
                <a:gd name="T21" fmla="*/ 790 h 1069"/>
                <a:gd name="T22" fmla="*/ 86 w 1938"/>
                <a:gd name="T23" fmla="*/ 780 h 1069"/>
                <a:gd name="T24" fmla="*/ 68 w 1938"/>
                <a:gd name="T25" fmla="*/ 279 h 1069"/>
                <a:gd name="T26" fmla="*/ 109 w 1938"/>
                <a:gd name="T27" fmla="*/ 278 h 1069"/>
                <a:gd name="T28" fmla="*/ 964 w 1938"/>
                <a:gd name="T29" fmla="*/ 782 h 1069"/>
                <a:gd name="T30" fmla="*/ 941 w 1938"/>
                <a:gd name="T31" fmla="*/ 750 h 1069"/>
                <a:gd name="T32" fmla="*/ 209 w 1938"/>
                <a:gd name="T33" fmla="*/ 735 h 1069"/>
                <a:gd name="T34" fmla="*/ 0 w 1938"/>
                <a:gd name="T35" fmla="*/ 216 h 1069"/>
                <a:gd name="T36" fmla="*/ 318 w 1938"/>
                <a:gd name="T37" fmla="*/ 130 h 1069"/>
                <a:gd name="T38" fmla="*/ 970 w 1938"/>
                <a:gd name="T39" fmla="*/ 133 h 1069"/>
                <a:gd name="T40" fmla="*/ 319 w 1938"/>
                <a:gd name="T41" fmla="*/ 136 h 1069"/>
                <a:gd name="T42" fmla="*/ 339 w 1938"/>
                <a:gd name="T43" fmla="*/ 191 h 1069"/>
                <a:gd name="T44" fmla="*/ 339 w 1938"/>
                <a:gd name="T45" fmla="*/ 194 h 1069"/>
                <a:gd name="T46" fmla="*/ 319 w 1938"/>
                <a:gd name="T47" fmla="*/ 216 h 1069"/>
                <a:gd name="T48" fmla="*/ 940 w 1938"/>
                <a:gd name="T49" fmla="*/ 745 h 1069"/>
                <a:gd name="T50" fmla="*/ 965 w 1938"/>
                <a:gd name="T51" fmla="*/ 720 h 1069"/>
                <a:gd name="T52" fmla="*/ 1013 w 1938"/>
                <a:gd name="T53" fmla="*/ 532 h 1069"/>
                <a:gd name="T54" fmla="*/ 1035 w 1938"/>
                <a:gd name="T55" fmla="*/ 533 h 1069"/>
                <a:gd name="T56" fmla="*/ 1073 w 1938"/>
                <a:gd name="T57" fmla="*/ 719 h 1069"/>
                <a:gd name="T58" fmla="*/ 1072 w 1938"/>
                <a:gd name="T59" fmla="*/ 501 h 1069"/>
                <a:gd name="T60" fmla="*/ 971 w 1938"/>
                <a:gd name="T61" fmla="*/ 14 h 1069"/>
                <a:gd name="T62" fmla="*/ 1938 w 1938"/>
                <a:gd name="T63" fmla="*/ 3 h 1069"/>
                <a:gd name="T64" fmla="*/ 1886 w 1938"/>
                <a:gd name="T65" fmla="*/ 691 h 1069"/>
                <a:gd name="T66" fmla="*/ 1873 w 1938"/>
                <a:gd name="T67" fmla="*/ 687 h 1069"/>
                <a:gd name="T68" fmla="*/ 1077 w 1938"/>
                <a:gd name="T69" fmla="*/ 501 h 1069"/>
                <a:gd name="T70" fmla="*/ 1075 w 1938"/>
                <a:gd name="T71" fmla="*/ 720 h 1069"/>
                <a:gd name="T72" fmla="*/ 1934 w 1938"/>
                <a:gd name="T73" fmla="*/ 496 h 1069"/>
                <a:gd name="T74" fmla="*/ 976 w 1938"/>
                <a:gd name="T75" fmla="*/ 496 h 1069"/>
                <a:gd name="T76" fmla="*/ 1493 w 1938"/>
                <a:gd name="T77" fmla="*/ 818 h 1069"/>
                <a:gd name="T78" fmla="*/ 1492 w 1938"/>
                <a:gd name="T79" fmla="*/ 915 h 1069"/>
                <a:gd name="T80" fmla="*/ 969 w 1938"/>
                <a:gd name="T81" fmla="*/ 915 h 1069"/>
                <a:gd name="T82" fmla="*/ 4 w 1938"/>
                <a:gd name="T83" fmla="*/ 4 h 1069"/>
                <a:gd name="T84" fmla="*/ 314 w 1938"/>
                <a:gd name="T85" fmla="*/ 4 h 1069"/>
                <a:gd name="T86" fmla="*/ 4 w 1938"/>
                <a:gd name="T87" fmla="*/ 211 h 1069"/>
                <a:gd name="T88" fmla="*/ 1182 w 1938"/>
                <a:gd name="T89" fmla="*/ 994 h 1069"/>
                <a:gd name="T90" fmla="*/ 1238 w 1938"/>
                <a:gd name="T91" fmla="*/ 1058 h 1069"/>
                <a:gd name="T92" fmla="*/ 1182 w 1938"/>
                <a:gd name="T93" fmla="*/ 994 h 1069"/>
                <a:gd name="T94" fmla="*/ 1042 w 1938"/>
                <a:gd name="T95" fmla="*/ 1043 h 1069"/>
                <a:gd name="T96" fmla="*/ 1107 w 1938"/>
                <a:gd name="T97" fmla="*/ 1048 h 1069"/>
                <a:gd name="T98" fmla="*/ 1241 w 1938"/>
                <a:gd name="T99" fmla="*/ 991 h 1069"/>
                <a:gd name="T100" fmla="*/ 1187 w 1938"/>
                <a:gd name="T101" fmla="*/ 990 h 1069"/>
                <a:gd name="T102" fmla="*/ 1048 w 1938"/>
                <a:gd name="T103" fmla="*/ 977 h 1069"/>
                <a:gd name="T104" fmla="*/ 1101 w 1938"/>
                <a:gd name="T105" fmla="*/ 978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8" h="1069">
                  <a:moveTo>
                    <a:pt x="1497" y="720"/>
                  </a:moveTo>
                  <a:cubicBezTo>
                    <a:pt x="1497" y="787"/>
                    <a:pt x="1497" y="852"/>
                    <a:pt x="1497" y="919"/>
                  </a:cubicBezTo>
                  <a:cubicBezTo>
                    <a:pt x="1380" y="919"/>
                    <a:pt x="1263" y="919"/>
                    <a:pt x="1146" y="919"/>
                  </a:cubicBezTo>
                  <a:cubicBezTo>
                    <a:pt x="1146" y="949"/>
                    <a:pt x="1146" y="979"/>
                    <a:pt x="1146" y="1009"/>
                  </a:cubicBezTo>
                  <a:cubicBezTo>
                    <a:pt x="1156" y="1009"/>
                    <a:pt x="1167" y="1009"/>
                    <a:pt x="1178" y="1009"/>
                  </a:cubicBezTo>
                  <a:cubicBezTo>
                    <a:pt x="1178" y="1002"/>
                    <a:pt x="1179" y="995"/>
                    <a:pt x="1178" y="988"/>
                  </a:cubicBezTo>
                  <a:cubicBezTo>
                    <a:pt x="1178" y="981"/>
                    <a:pt x="1181" y="976"/>
                    <a:pt x="1188" y="973"/>
                  </a:cubicBezTo>
                  <a:cubicBezTo>
                    <a:pt x="1205" y="965"/>
                    <a:pt x="1223" y="965"/>
                    <a:pt x="1240" y="972"/>
                  </a:cubicBezTo>
                  <a:cubicBezTo>
                    <a:pt x="1248" y="975"/>
                    <a:pt x="1252" y="982"/>
                    <a:pt x="1252" y="991"/>
                  </a:cubicBezTo>
                  <a:cubicBezTo>
                    <a:pt x="1252" y="1008"/>
                    <a:pt x="1251" y="1026"/>
                    <a:pt x="1252" y="1044"/>
                  </a:cubicBezTo>
                  <a:cubicBezTo>
                    <a:pt x="1253" y="1054"/>
                    <a:pt x="1248" y="1060"/>
                    <a:pt x="1239" y="1063"/>
                  </a:cubicBezTo>
                  <a:cubicBezTo>
                    <a:pt x="1224" y="1069"/>
                    <a:pt x="1207" y="1068"/>
                    <a:pt x="1191" y="1063"/>
                  </a:cubicBezTo>
                  <a:cubicBezTo>
                    <a:pt x="1183" y="1060"/>
                    <a:pt x="1178" y="1054"/>
                    <a:pt x="1178" y="1044"/>
                  </a:cubicBezTo>
                  <a:cubicBezTo>
                    <a:pt x="1179" y="1034"/>
                    <a:pt x="1178" y="1025"/>
                    <a:pt x="1178" y="1014"/>
                  </a:cubicBezTo>
                  <a:cubicBezTo>
                    <a:pt x="1166" y="1014"/>
                    <a:pt x="1155" y="1014"/>
                    <a:pt x="1142" y="1014"/>
                  </a:cubicBezTo>
                  <a:cubicBezTo>
                    <a:pt x="1142" y="982"/>
                    <a:pt x="1142" y="951"/>
                    <a:pt x="1142" y="920"/>
                  </a:cubicBezTo>
                  <a:cubicBezTo>
                    <a:pt x="1096" y="920"/>
                    <a:pt x="1051" y="920"/>
                    <a:pt x="1006" y="920"/>
                  </a:cubicBezTo>
                  <a:cubicBezTo>
                    <a:pt x="1006" y="949"/>
                    <a:pt x="1006" y="978"/>
                    <a:pt x="1006" y="1007"/>
                  </a:cubicBezTo>
                  <a:cubicBezTo>
                    <a:pt x="1016" y="1007"/>
                    <a:pt x="1026" y="1007"/>
                    <a:pt x="1038" y="1007"/>
                  </a:cubicBezTo>
                  <a:cubicBezTo>
                    <a:pt x="1038" y="1001"/>
                    <a:pt x="1039" y="994"/>
                    <a:pt x="1038" y="988"/>
                  </a:cubicBezTo>
                  <a:cubicBezTo>
                    <a:pt x="1037" y="981"/>
                    <a:pt x="1040" y="976"/>
                    <a:pt x="1046" y="973"/>
                  </a:cubicBezTo>
                  <a:cubicBezTo>
                    <a:pt x="1065" y="965"/>
                    <a:pt x="1084" y="964"/>
                    <a:pt x="1102" y="974"/>
                  </a:cubicBezTo>
                  <a:cubicBezTo>
                    <a:pt x="1106" y="976"/>
                    <a:pt x="1111" y="983"/>
                    <a:pt x="1111" y="989"/>
                  </a:cubicBezTo>
                  <a:cubicBezTo>
                    <a:pt x="1112" y="1008"/>
                    <a:pt x="1111" y="1028"/>
                    <a:pt x="1111" y="1047"/>
                  </a:cubicBezTo>
                  <a:cubicBezTo>
                    <a:pt x="1112" y="1056"/>
                    <a:pt x="1105" y="1060"/>
                    <a:pt x="1098" y="1063"/>
                  </a:cubicBezTo>
                  <a:cubicBezTo>
                    <a:pt x="1083" y="1069"/>
                    <a:pt x="1067" y="1068"/>
                    <a:pt x="1051" y="1063"/>
                  </a:cubicBezTo>
                  <a:cubicBezTo>
                    <a:pt x="1042" y="1060"/>
                    <a:pt x="1037" y="1053"/>
                    <a:pt x="1038" y="1043"/>
                  </a:cubicBezTo>
                  <a:cubicBezTo>
                    <a:pt x="1038" y="1033"/>
                    <a:pt x="1038" y="1023"/>
                    <a:pt x="1038" y="1012"/>
                  </a:cubicBezTo>
                  <a:cubicBezTo>
                    <a:pt x="1026" y="1012"/>
                    <a:pt x="1014" y="1012"/>
                    <a:pt x="1001" y="1012"/>
                  </a:cubicBezTo>
                  <a:cubicBezTo>
                    <a:pt x="1001" y="981"/>
                    <a:pt x="1001" y="951"/>
                    <a:pt x="1001" y="919"/>
                  </a:cubicBezTo>
                  <a:cubicBezTo>
                    <a:pt x="989" y="919"/>
                    <a:pt x="978" y="919"/>
                    <a:pt x="965" y="919"/>
                  </a:cubicBezTo>
                  <a:cubicBezTo>
                    <a:pt x="965" y="876"/>
                    <a:pt x="965" y="834"/>
                    <a:pt x="965" y="790"/>
                  </a:cubicBezTo>
                  <a:cubicBezTo>
                    <a:pt x="960" y="790"/>
                    <a:pt x="956" y="790"/>
                    <a:pt x="953" y="790"/>
                  </a:cubicBezTo>
                  <a:cubicBezTo>
                    <a:pt x="669" y="790"/>
                    <a:pt x="386" y="790"/>
                    <a:pt x="102" y="790"/>
                  </a:cubicBezTo>
                  <a:cubicBezTo>
                    <a:pt x="100" y="790"/>
                    <a:pt x="98" y="790"/>
                    <a:pt x="96" y="790"/>
                  </a:cubicBezTo>
                  <a:cubicBezTo>
                    <a:pt x="88" y="792"/>
                    <a:pt x="86" y="788"/>
                    <a:pt x="86" y="780"/>
                  </a:cubicBezTo>
                  <a:cubicBezTo>
                    <a:pt x="86" y="613"/>
                    <a:pt x="86" y="446"/>
                    <a:pt x="86" y="279"/>
                  </a:cubicBezTo>
                  <a:cubicBezTo>
                    <a:pt x="86" y="275"/>
                    <a:pt x="86" y="271"/>
                    <a:pt x="86" y="265"/>
                  </a:cubicBezTo>
                  <a:cubicBezTo>
                    <a:pt x="79" y="270"/>
                    <a:pt x="75" y="274"/>
                    <a:pt x="68" y="279"/>
                  </a:cubicBezTo>
                  <a:cubicBezTo>
                    <a:pt x="75" y="257"/>
                    <a:pt x="82" y="238"/>
                    <a:pt x="90" y="216"/>
                  </a:cubicBezTo>
                  <a:cubicBezTo>
                    <a:pt x="97" y="238"/>
                    <a:pt x="104" y="257"/>
                    <a:pt x="111" y="276"/>
                  </a:cubicBezTo>
                  <a:cubicBezTo>
                    <a:pt x="110" y="277"/>
                    <a:pt x="110" y="277"/>
                    <a:pt x="109" y="278"/>
                  </a:cubicBezTo>
                  <a:cubicBezTo>
                    <a:pt x="105" y="274"/>
                    <a:pt x="101" y="270"/>
                    <a:pt x="95" y="266"/>
                  </a:cubicBezTo>
                  <a:cubicBezTo>
                    <a:pt x="95" y="438"/>
                    <a:pt x="95" y="610"/>
                    <a:pt x="95" y="782"/>
                  </a:cubicBezTo>
                  <a:cubicBezTo>
                    <a:pt x="384" y="782"/>
                    <a:pt x="674" y="782"/>
                    <a:pt x="964" y="782"/>
                  </a:cubicBezTo>
                  <a:cubicBezTo>
                    <a:pt x="964" y="772"/>
                    <a:pt x="964" y="761"/>
                    <a:pt x="964" y="749"/>
                  </a:cubicBezTo>
                  <a:cubicBezTo>
                    <a:pt x="955" y="752"/>
                    <a:pt x="947" y="755"/>
                    <a:pt x="937" y="758"/>
                  </a:cubicBezTo>
                  <a:cubicBezTo>
                    <a:pt x="938" y="755"/>
                    <a:pt x="939" y="753"/>
                    <a:pt x="941" y="750"/>
                  </a:cubicBezTo>
                  <a:cubicBezTo>
                    <a:pt x="937" y="750"/>
                    <a:pt x="934" y="750"/>
                    <a:pt x="930" y="750"/>
                  </a:cubicBezTo>
                  <a:cubicBezTo>
                    <a:pt x="695" y="750"/>
                    <a:pt x="459" y="750"/>
                    <a:pt x="224" y="750"/>
                  </a:cubicBezTo>
                  <a:cubicBezTo>
                    <a:pt x="209" y="750"/>
                    <a:pt x="209" y="750"/>
                    <a:pt x="209" y="735"/>
                  </a:cubicBezTo>
                  <a:cubicBezTo>
                    <a:pt x="209" y="566"/>
                    <a:pt x="209" y="397"/>
                    <a:pt x="209" y="228"/>
                  </a:cubicBezTo>
                  <a:cubicBezTo>
                    <a:pt x="209" y="225"/>
                    <a:pt x="209" y="221"/>
                    <a:pt x="209" y="216"/>
                  </a:cubicBezTo>
                  <a:cubicBezTo>
                    <a:pt x="139" y="216"/>
                    <a:pt x="70" y="216"/>
                    <a:pt x="0" y="216"/>
                  </a:cubicBezTo>
                  <a:cubicBezTo>
                    <a:pt x="0" y="144"/>
                    <a:pt x="0" y="72"/>
                    <a:pt x="0" y="0"/>
                  </a:cubicBezTo>
                  <a:cubicBezTo>
                    <a:pt x="106" y="0"/>
                    <a:pt x="212" y="0"/>
                    <a:pt x="318" y="0"/>
                  </a:cubicBezTo>
                  <a:cubicBezTo>
                    <a:pt x="318" y="43"/>
                    <a:pt x="318" y="86"/>
                    <a:pt x="318" y="130"/>
                  </a:cubicBezTo>
                  <a:cubicBezTo>
                    <a:pt x="527" y="130"/>
                    <a:pt x="735" y="130"/>
                    <a:pt x="944" y="130"/>
                  </a:cubicBezTo>
                  <a:cubicBezTo>
                    <a:pt x="943" y="128"/>
                    <a:pt x="941" y="126"/>
                    <a:pt x="940" y="123"/>
                  </a:cubicBezTo>
                  <a:cubicBezTo>
                    <a:pt x="950" y="126"/>
                    <a:pt x="959" y="129"/>
                    <a:pt x="970" y="133"/>
                  </a:cubicBezTo>
                  <a:cubicBezTo>
                    <a:pt x="959" y="137"/>
                    <a:pt x="951" y="140"/>
                    <a:pt x="941" y="143"/>
                  </a:cubicBezTo>
                  <a:cubicBezTo>
                    <a:pt x="942" y="140"/>
                    <a:pt x="942" y="138"/>
                    <a:pt x="943" y="136"/>
                  </a:cubicBezTo>
                  <a:cubicBezTo>
                    <a:pt x="735" y="136"/>
                    <a:pt x="527" y="136"/>
                    <a:pt x="319" y="136"/>
                  </a:cubicBezTo>
                  <a:cubicBezTo>
                    <a:pt x="319" y="154"/>
                    <a:pt x="319" y="172"/>
                    <a:pt x="319" y="190"/>
                  </a:cubicBezTo>
                  <a:cubicBezTo>
                    <a:pt x="326" y="188"/>
                    <a:pt x="334" y="186"/>
                    <a:pt x="342" y="183"/>
                  </a:cubicBezTo>
                  <a:cubicBezTo>
                    <a:pt x="341" y="186"/>
                    <a:pt x="341" y="188"/>
                    <a:pt x="339" y="191"/>
                  </a:cubicBezTo>
                  <a:cubicBezTo>
                    <a:pt x="550" y="191"/>
                    <a:pt x="759" y="191"/>
                    <a:pt x="968" y="191"/>
                  </a:cubicBezTo>
                  <a:cubicBezTo>
                    <a:pt x="968" y="192"/>
                    <a:pt x="968" y="193"/>
                    <a:pt x="968" y="194"/>
                  </a:cubicBezTo>
                  <a:cubicBezTo>
                    <a:pt x="759" y="194"/>
                    <a:pt x="550" y="194"/>
                    <a:pt x="339" y="194"/>
                  </a:cubicBezTo>
                  <a:cubicBezTo>
                    <a:pt x="341" y="198"/>
                    <a:pt x="341" y="200"/>
                    <a:pt x="343" y="203"/>
                  </a:cubicBezTo>
                  <a:cubicBezTo>
                    <a:pt x="335" y="200"/>
                    <a:pt x="327" y="198"/>
                    <a:pt x="319" y="195"/>
                  </a:cubicBezTo>
                  <a:cubicBezTo>
                    <a:pt x="319" y="202"/>
                    <a:pt x="319" y="208"/>
                    <a:pt x="319" y="216"/>
                  </a:cubicBezTo>
                  <a:cubicBezTo>
                    <a:pt x="283" y="216"/>
                    <a:pt x="248" y="216"/>
                    <a:pt x="213" y="216"/>
                  </a:cubicBezTo>
                  <a:cubicBezTo>
                    <a:pt x="213" y="393"/>
                    <a:pt x="213" y="569"/>
                    <a:pt x="213" y="745"/>
                  </a:cubicBezTo>
                  <a:cubicBezTo>
                    <a:pt x="455" y="745"/>
                    <a:pt x="698" y="745"/>
                    <a:pt x="940" y="745"/>
                  </a:cubicBezTo>
                  <a:cubicBezTo>
                    <a:pt x="939" y="743"/>
                    <a:pt x="938" y="741"/>
                    <a:pt x="937" y="738"/>
                  </a:cubicBezTo>
                  <a:cubicBezTo>
                    <a:pt x="947" y="741"/>
                    <a:pt x="955" y="744"/>
                    <a:pt x="965" y="747"/>
                  </a:cubicBezTo>
                  <a:cubicBezTo>
                    <a:pt x="965" y="737"/>
                    <a:pt x="965" y="729"/>
                    <a:pt x="965" y="720"/>
                  </a:cubicBezTo>
                  <a:cubicBezTo>
                    <a:pt x="984" y="720"/>
                    <a:pt x="1002" y="720"/>
                    <a:pt x="1021" y="720"/>
                  </a:cubicBezTo>
                  <a:cubicBezTo>
                    <a:pt x="1021" y="656"/>
                    <a:pt x="1021" y="592"/>
                    <a:pt x="1021" y="528"/>
                  </a:cubicBezTo>
                  <a:cubicBezTo>
                    <a:pt x="1018" y="530"/>
                    <a:pt x="1016" y="531"/>
                    <a:pt x="1013" y="532"/>
                  </a:cubicBezTo>
                  <a:cubicBezTo>
                    <a:pt x="1016" y="522"/>
                    <a:pt x="1019" y="514"/>
                    <a:pt x="1022" y="505"/>
                  </a:cubicBezTo>
                  <a:cubicBezTo>
                    <a:pt x="1023" y="505"/>
                    <a:pt x="1024" y="505"/>
                    <a:pt x="1025" y="505"/>
                  </a:cubicBezTo>
                  <a:cubicBezTo>
                    <a:pt x="1028" y="513"/>
                    <a:pt x="1031" y="522"/>
                    <a:pt x="1035" y="533"/>
                  </a:cubicBezTo>
                  <a:cubicBezTo>
                    <a:pt x="1031" y="531"/>
                    <a:pt x="1029" y="530"/>
                    <a:pt x="1027" y="528"/>
                  </a:cubicBezTo>
                  <a:cubicBezTo>
                    <a:pt x="1027" y="592"/>
                    <a:pt x="1027" y="655"/>
                    <a:pt x="1027" y="719"/>
                  </a:cubicBezTo>
                  <a:cubicBezTo>
                    <a:pt x="1042" y="719"/>
                    <a:pt x="1057" y="719"/>
                    <a:pt x="1073" y="719"/>
                  </a:cubicBezTo>
                  <a:cubicBezTo>
                    <a:pt x="1070" y="710"/>
                    <a:pt x="1068" y="701"/>
                    <a:pt x="1064" y="691"/>
                  </a:cubicBezTo>
                  <a:cubicBezTo>
                    <a:pt x="1067" y="692"/>
                    <a:pt x="1069" y="693"/>
                    <a:pt x="1072" y="694"/>
                  </a:cubicBezTo>
                  <a:cubicBezTo>
                    <a:pt x="1072" y="630"/>
                    <a:pt x="1072" y="566"/>
                    <a:pt x="1072" y="501"/>
                  </a:cubicBezTo>
                  <a:cubicBezTo>
                    <a:pt x="1039" y="501"/>
                    <a:pt x="1006" y="501"/>
                    <a:pt x="972" y="501"/>
                  </a:cubicBezTo>
                  <a:cubicBezTo>
                    <a:pt x="971" y="496"/>
                    <a:pt x="971" y="493"/>
                    <a:pt x="971" y="490"/>
                  </a:cubicBezTo>
                  <a:cubicBezTo>
                    <a:pt x="971" y="331"/>
                    <a:pt x="971" y="172"/>
                    <a:pt x="971" y="14"/>
                  </a:cubicBezTo>
                  <a:cubicBezTo>
                    <a:pt x="971" y="5"/>
                    <a:pt x="973" y="2"/>
                    <a:pt x="982" y="2"/>
                  </a:cubicBezTo>
                  <a:cubicBezTo>
                    <a:pt x="1297" y="3"/>
                    <a:pt x="1612" y="3"/>
                    <a:pt x="1928" y="3"/>
                  </a:cubicBezTo>
                  <a:cubicBezTo>
                    <a:pt x="1931" y="3"/>
                    <a:pt x="1934" y="3"/>
                    <a:pt x="1938" y="3"/>
                  </a:cubicBezTo>
                  <a:cubicBezTo>
                    <a:pt x="1938" y="169"/>
                    <a:pt x="1938" y="334"/>
                    <a:pt x="1938" y="500"/>
                  </a:cubicBezTo>
                  <a:cubicBezTo>
                    <a:pt x="1921" y="500"/>
                    <a:pt x="1904" y="500"/>
                    <a:pt x="1886" y="500"/>
                  </a:cubicBezTo>
                  <a:cubicBezTo>
                    <a:pt x="1886" y="564"/>
                    <a:pt x="1886" y="627"/>
                    <a:pt x="1886" y="691"/>
                  </a:cubicBezTo>
                  <a:cubicBezTo>
                    <a:pt x="1888" y="690"/>
                    <a:pt x="1890" y="689"/>
                    <a:pt x="1894" y="687"/>
                  </a:cubicBezTo>
                  <a:cubicBezTo>
                    <a:pt x="1890" y="697"/>
                    <a:pt x="1887" y="706"/>
                    <a:pt x="1884" y="717"/>
                  </a:cubicBezTo>
                  <a:cubicBezTo>
                    <a:pt x="1880" y="706"/>
                    <a:pt x="1877" y="697"/>
                    <a:pt x="1873" y="687"/>
                  </a:cubicBezTo>
                  <a:cubicBezTo>
                    <a:pt x="1876" y="688"/>
                    <a:pt x="1878" y="689"/>
                    <a:pt x="1881" y="691"/>
                  </a:cubicBezTo>
                  <a:cubicBezTo>
                    <a:pt x="1881" y="627"/>
                    <a:pt x="1881" y="564"/>
                    <a:pt x="1881" y="501"/>
                  </a:cubicBezTo>
                  <a:cubicBezTo>
                    <a:pt x="1613" y="501"/>
                    <a:pt x="1345" y="501"/>
                    <a:pt x="1077" y="501"/>
                  </a:cubicBezTo>
                  <a:cubicBezTo>
                    <a:pt x="1077" y="565"/>
                    <a:pt x="1077" y="629"/>
                    <a:pt x="1077" y="694"/>
                  </a:cubicBezTo>
                  <a:cubicBezTo>
                    <a:pt x="1079" y="693"/>
                    <a:pt x="1081" y="692"/>
                    <a:pt x="1084" y="690"/>
                  </a:cubicBezTo>
                  <a:cubicBezTo>
                    <a:pt x="1081" y="701"/>
                    <a:pt x="1078" y="710"/>
                    <a:pt x="1075" y="720"/>
                  </a:cubicBezTo>
                  <a:cubicBezTo>
                    <a:pt x="1216" y="720"/>
                    <a:pt x="1356" y="720"/>
                    <a:pt x="1497" y="720"/>
                  </a:cubicBezTo>
                  <a:close/>
                  <a:moveTo>
                    <a:pt x="976" y="496"/>
                  </a:moveTo>
                  <a:cubicBezTo>
                    <a:pt x="1296" y="496"/>
                    <a:pt x="1615" y="496"/>
                    <a:pt x="1934" y="496"/>
                  </a:cubicBezTo>
                  <a:cubicBezTo>
                    <a:pt x="1934" y="333"/>
                    <a:pt x="1934" y="170"/>
                    <a:pt x="1934" y="7"/>
                  </a:cubicBezTo>
                  <a:cubicBezTo>
                    <a:pt x="1614" y="7"/>
                    <a:pt x="1295" y="7"/>
                    <a:pt x="976" y="7"/>
                  </a:cubicBezTo>
                  <a:cubicBezTo>
                    <a:pt x="976" y="171"/>
                    <a:pt x="976" y="333"/>
                    <a:pt x="976" y="496"/>
                  </a:cubicBezTo>
                  <a:close/>
                  <a:moveTo>
                    <a:pt x="969" y="724"/>
                  </a:moveTo>
                  <a:cubicBezTo>
                    <a:pt x="969" y="756"/>
                    <a:pt x="969" y="787"/>
                    <a:pt x="969" y="818"/>
                  </a:cubicBezTo>
                  <a:cubicBezTo>
                    <a:pt x="1144" y="818"/>
                    <a:pt x="1318" y="818"/>
                    <a:pt x="1493" y="818"/>
                  </a:cubicBezTo>
                  <a:cubicBezTo>
                    <a:pt x="1493" y="787"/>
                    <a:pt x="1493" y="756"/>
                    <a:pt x="1493" y="724"/>
                  </a:cubicBezTo>
                  <a:cubicBezTo>
                    <a:pt x="1318" y="724"/>
                    <a:pt x="1144" y="724"/>
                    <a:pt x="969" y="724"/>
                  </a:cubicBezTo>
                  <a:close/>
                  <a:moveTo>
                    <a:pt x="1492" y="915"/>
                  </a:moveTo>
                  <a:cubicBezTo>
                    <a:pt x="1492" y="884"/>
                    <a:pt x="1492" y="853"/>
                    <a:pt x="1492" y="824"/>
                  </a:cubicBezTo>
                  <a:cubicBezTo>
                    <a:pt x="1318" y="824"/>
                    <a:pt x="1143" y="824"/>
                    <a:pt x="969" y="824"/>
                  </a:cubicBezTo>
                  <a:cubicBezTo>
                    <a:pt x="969" y="854"/>
                    <a:pt x="969" y="884"/>
                    <a:pt x="969" y="915"/>
                  </a:cubicBezTo>
                  <a:cubicBezTo>
                    <a:pt x="1144" y="915"/>
                    <a:pt x="1318" y="915"/>
                    <a:pt x="1492" y="915"/>
                  </a:cubicBezTo>
                  <a:close/>
                  <a:moveTo>
                    <a:pt x="314" y="4"/>
                  </a:moveTo>
                  <a:cubicBezTo>
                    <a:pt x="210" y="4"/>
                    <a:pt x="107" y="4"/>
                    <a:pt x="4" y="4"/>
                  </a:cubicBezTo>
                  <a:cubicBezTo>
                    <a:pt x="4" y="40"/>
                    <a:pt x="4" y="76"/>
                    <a:pt x="4" y="112"/>
                  </a:cubicBezTo>
                  <a:cubicBezTo>
                    <a:pt x="107" y="112"/>
                    <a:pt x="210" y="112"/>
                    <a:pt x="314" y="112"/>
                  </a:cubicBezTo>
                  <a:cubicBezTo>
                    <a:pt x="314" y="76"/>
                    <a:pt x="314" y="40"/>
                    <a:pt x="314" y="4"/>
                  </a:cubicBezTo>
                  <a:close/>
                  <a:moveTo>
                    <a:pt x="314" y="117"/>
                  </a:moveTo>
                  <a:cubicBezTo>
                    <a:pt x="210" y="117"/>
                    <a:pt x="107" y="117"/>
                    <a:pt x="4" y="117"/>
                  </a:cubicBezTo>
                  <a:cubicBezTo>
                    <a:pt x="4" y="149"/>
                    <a:pt x="4" y="180"/>
                    <a:pt x="4" y="211"/>
                  </a:cubicBezTo>
                  <a:cubicBezTo>
                    <a:pt x="107" y="211"/>
                    <a:pt x="211" y="211"/>
                    <a:pt x="314" y="211"/>
                  </a:cubicBezTo>
                  <a:cubicBezTo>
                    <a:pt x="314" y="180"/>
                    <a:pt x="314" y="149"/>
                    <a:pt x="314" y="117"/>
                  </a:cubicBezTo>
                  <a:close/>
                  <a:moveTo>
                    <a:pt x="1182" y="994"/>
                  </a:moveTo>
                  <a:cubicBezTo>
                    <a:pt x="1182" y="1011"/>
                    <a:pt x="1183" y="1027"/>
                    <a:pt x="1182" y="1043"/>
                  </a:cubicBezTo>
                  <a:cubicBezTo>
                    <a:pt x="1182" y="1051"/>
                    <a:pt x="1186" y="1056"/>
                    <a:pt x="1193" y="1059"/>
                  </a:cubicBezTo>
                  <a:cubicBezTo>
                    <a:pt x="1208" y="1064"/>
                    <a:pt x="1223" y="1064"/>
                    <a:pt x="1238" y="1058"/>
                  </a:cubicBezTo>
                  <a:cubicBezTo>
                    <a:pt x="1242" y="1057"/>
                    <a:pt x="1247" y="1052"/>
                    <a:pt x="1247" y="1048"/>
                  </a:cubicBezTo>
                  <a:cubicBezTo>
                    <a:pt x="1248" y="1030"/>
                    <a:pt x="1248" y="1012"/>
                    <a:pt x="1248" y="993"/>
                  </a:cubicBezTo>
                  <a:cubicBezTo>
                    <a:pt x="1226" y="1004"/>
                    <a:pt x="1205" y="1004"/>
                    <a:pt x="1182" y="994"/>
                  </a:cubicBezTo>
                  <a:close/>
                  <a:moveTo>
                    <a:pt x="1107" y="993"/>
                  </a:moveTo>
                  <a:cubicBezTo>
                    <a:pt x="1085" y="1004"/>
                    <a:pt x="1064" y="1003"/>
                    <a:pt x="1042" y="994"/>
                  </a:cubicBezTo>
                  <a:cubicBezTo>
                    <a:pt x="1042" y="1011"/>
                    <a:pt x="1042" y="1027"/>
                    <a:pt x="1042" y="1043"/>
                  </a:cubicBezTo>
                  <a:cubicBezTo>
                    <a:pt x="1042" y="1051"/>
                    <a:pt x="1046" y="1056"/>
                    <a:pt x="1053" y="1059"/>
                  </a:cubicBezTo>
                  <a:cubicBezTo>
                    <a:pt x="1067" y="1064"/>
                    <a:pt x="1082" y="1064"/>
                    <a:pt x="1097" y="1059"/>
                  </a:cubicBezTo>
                  <a:cubicBezTo>
                    <a:pt x="1101" y="1057"/>
                    <a:pt x="1107" y="1052"/>
                    <a:pt x="1107" y="1048"/>
                  </a:cubicBezTo>
                  <a:cubicBezTo>
                    <a:pt x="1108" y="1030"/>
                    <a:pt x="1107" y="1012"/>
                    <a:pt x="1107" y="993"/>
                  </a:cubicBezTo>
                  <a:close/>
                  <a:moveTo>
                    <a:pt x="1214" y="999"/>
                  </a:moveTo>
                  <a:cubicBezTo>
                    <a:pt x="1224" y="996"/>
                    <a:pt x="1233" y="994"/>
                    <a:pt x="1241" y="991"/>
                  </a:cubicBezTo>
                  <a:cubicBezTo>
                    <a:pt x="1249" y="987"/>
                    <a:pt x="1248" y="982"/>
                    <a:pt x="1242" y="978"/>
                  </a:cubicBezTo>
                  <a:cubicBezTo>
                    <a:pt x="1229" y="969"/>
                    <a:pt x="1200" y="969"/>
                    <a:pt x="1187" y="978"/>
                  </a:cubicBezTo>
                  <a:cubicBezTo>
                    <a:pt x="1181" y="982"/>
                    <a:pt x="1181" y="987"/>
                    <a:pt x="1187" y="990"/>
                  </a:cubicBezTo>
                  <a:cubicBezTo>
                    <a:pt x="1196" y="994"/>
                    <a:pt x="1205" y="996"/>
                    <a:pt x="1214" y="999"/>
                  </a:cubicBezTo>
                  <a:close/>
                  <a:moveTo>
                    <a:pt x="1075" y="970"/>
                  </a:moveTo>
                  <a:cubicBezTo>
                    <a:pt x="1066" y="972"/>
                    <a:pt x="1057" y="974"/>
                    <a:pt x="1048" y="977"/>
                  </a:cubicBezTo>
                  <a:cubicBezTo>
                    <a:pt x="1040" y="981"/>
                    <a:pt x="1040" y="986"/>
                    <a:pt x="1047" y="991"/>
                  </a:cubicBezTo>
                  <a:cubicBezTo>
                    <a:pt x="1059" y="999"/>
                    <a:pt x="1090" y="999"/>
                    <a:pt x="1101" y="991"/>
                  </a:cubicBezTo>
                  <a:cubicBezTo>
                    <a:pt x="1108" y="986"/>
                    <a:pt x="1108" y="981"/>
                    <a:pt x="1101" y="978"/>
                  </a:cubicBezTo>
                  <a:cubicBezTo>
                    <a:pt x="1093" y="974"/>
                    <a:pt x="1084" y="972"/>
                    <a:pt x="1075" y="97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b="1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auto">
            <a:xfrm>
              <a:off x="8072315" y="3637070"/>
              <a:ext cx="2591122" cy="2708168"/>
            </a:xfrm>
            <a:custGeom>
              <a:avLst/>
              <a:gdLst>
                <a:gd name="T0" fmla="*/ 234 w 541"/>
                <a:gd name="T1" fmla="*/ 26 h 565"/>
                <a:gd name="T2" fmla="*/ 236 w 541"/>
                <a:gd name="T3" fmla="*/ 0 h 565"/>
                <a:gd name="T4" fmla="*/ 239 w 541"/>
                <a:gd name="T5" fmla="*/ 25 h 565"/>
                <a:gd name="T6" fmla="*/ 249 w 541"/>
                <a:gd name="T7" fmla="*/ 217 h 565"/>
                <a:gd name="T8" fmla="*/ 541 w 541"/>
                <a:gd name="T9" fmla="*/ 228 h 565"/>
                <a:gd name="T10" fmla="*/ 540 w 541"/>
                <a:gd name="T11" fmla="*/ 414 h 565"/>
                <a:gd name="T12" fmla="*/ 185 w 541"/>
                <a:gd name="T13" fmla="*/ 505 h 565"/>
                <a:gd name="T14" fmla="*/ 217 w 541"/>
                <a:gd name="T15" fmla="*/ 484 h 565"/>
                <a:gd name="T16" fmla="*/ 280 w 541"/>
                <a:gd name="T17" fmla="*/ 469 h 565"/>
                <a:gd name="T18" fmla="*/ 291 w 541"/>
                <a:gd name="T19" fmla="*/ 543 h 565"/>
                <a:gd name="T20" fmla="*/ 231 w 541"/>
                <a:gd name="T21" fmla="*/ 560 h 565"/>
                <a:gd name="T22" fmla="*/ 217 w 541"/>
                <a:gd name="T23" fmla="*/ 510 h 565"/>
                <a:gd name="T24" fmla="*/ 180 w 541"/>
                <a:gd name="T25" fmla="*/ 500 h 565"/>
                <a:gd name="T26" fmla="*/ 44 w 541"/>
                <a:gd name="T27" fmla="*/ 415 h 565"/>
                <a:gd name="T28" fmla="*/ 76 w 541"/>
                <a:gd name="T29" fmla="*/ 504 h 565"/>
                <a:gd name="T30" fmla="*/ 88 w 541"/>
                <a:gd name="T31" fmla="*/ 468 h 565"/>
                <a:gd name="T32" fmla="*/ 150 w 541"/>
                <a:gd name="T33" fmla="*/ 487 h 565"/>
                <a:gd name="T34" fmla="*/ 136 w 541"/>
                <a:gd name="T35" fmla="*/ 559 h 565"/>
                <a:gd name="T36" fmla="*/ 76 w 541"/>
                <a:gd name="T37" fmla="*/ 540 h 565"/>
                <a:gd name="T38" fmla="*/ 40 w 541"/>
                <a:gd name="T39" fmla="*/ 509 h 565"/>
                <a:gd name="T40" fmla="*/ 0 w 541"/>
                <a:gd name="T41" fmla="*/ 415 h 565"/>
                <a:gd name="T42" fmla="*/ 234 w 541"/>
                <a:gd name="T43" fmla="*/ 218 h 565"/>
                <a:gd name="T44" fmla="*/ 535 w 541"/>
                <a:gd name="T45" fmla="*/ 222 h 565"/>
                <a:gd name="T46" fmla="*/ 4 w 541"/>
                <a:gd name="T47" fmla="*/ 316 h 565"/>
                <a:gd name="T48" fmla="*/ 536 w 541"/>
                <a:gd name="T49" fmla="*/ 321 h 565"/>
                <a:gd name="T50" fmla="*/ 4 w 541"/>
                <a:gd name="T51" fmla="*/ 410 h 565"/>
                <a:gd name="T52" fmla="*/ 536 w 541"/>
                <a:gd name="T53" fmla="*/ 321 h 565"/>
                <a:gd name="T54" fmla="*/ 222 w 541"/>
                <a:gd name="T55" fmla="*/ 491 h 565"/>
                <a:gd name="T56" fmla="*/ 233 w 541"/>
                <a:gd name="T57" fmla="*/ 556 h 565"/>
                <a:gd name="T58" fmla="*/ 286 w 541"/>
                <a:gd name="T59" fmla="*/ 543 h 565"/>
                <a:gd name="T60" fmla="*/ 80 w 541"/>
                <a:gd name="T61" fmla="*/ 491 h 565"/>
                <a:gd name="T62" fmla="*/ 90 w 541"/>
                <a:gd name="T63" fmla="*/ 555 h 565"/>
                <a:gd name="T64" fmla="*/ 145 w 541"/>
                <a:gd name="T65" fmla="*/ 544 h 565"/>
                <a:gd name="T66" fmla="*/ 80 w 541"/>
                <a:gd name="T67" fmla="*/ 491 h 565"/>
                <a:gd name="T68" fmla="*/ 280 w 541"/>
                <a:gd name="T69" fmla="*/ 487 h 565"/>
                <a:gd name="T70" fmla="*/ 227 w 541"/>
                <a:gd name="T71" fmla="*/ 474 h 565"/>
                <a:gd name="T72" fmla="*/ 253 w 541"/>
                <a:gd name="T73" fmla="*/ 495 h 565"/>
                <a:gd name="T74" fmla="*/ 138 w 541"/>
                <a:gd name="T75" fmla="*/ 488 h 565"/>
                <a:gd name="T76" fmla="*/ 86 w 541"/>
                <a:gd name="T77" fmla="*/ 474 h 565"/>
                <a:gd name="T78" fmla="*/ 112 w 541"/>
                <a:gd name="T79" fmla="*/ 495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1" h="565">
                  <a:moveTo>
                    <a:pt x="234" y="218"/>
                  </a:moveTo>
                  <a:cubicBezTo>
                    <a:pt x="234" y="153"/>
                    <a:pt x="234" y="90"/>
                    <a:pt x="234" y="26"/>
                  </a:cubicBezTo>
                  <a:cubicBezTo>
                    <a:pt x="231" y="27"/>
                    <a:pt x="229" y="28"/>
                    <a:pt x="226" y="30"/>
                  </a:cubicBezTo>
                  <a:cubicBezTo>
                    <a:pt x="229" y="20"/>
                    <a:pt x="232" y="11"/>
                    <a:pt x="236" y="0"/>
                  </a:cubicBezTo>
                  <a:cubicBezTo>
                    <a:pt x="240" y="11"/>
                    <a:pt x="243" y="19"/>
                    <a:pt x="247" y="29"/>
                  </a:cubicBezTo>
                  <a:cubicBezTo>
                    <a:pt x="243" y="28"/>
                    <a:pt x="241" y="27"/>
                    <a:pt x="239" y="25"/>
                  </a:cubicBezTo>
                  <a:cubicBezTo>
                    <a:pt x="239" y="89"/>
                    <a:pt x="239" y="152"/>
                    <a:pt x="239" y="217"/>
                  </a:cubicBezTo>
                  <a:cubicBezTo>
                    <a:pt x="242" y="217"/>
                    <a:pt x="246" y="217"/>
                    <a:pt x="249" y="217"/>
                  </a:cubicBezTo>
                  <a:cubicBezTo>
                    <a:pt x="343" y="217"/>
                    <a:pt x="436" y="217"/>
                    <a:pt x="529" y="217"/>
                  </a:cubicBezTo>
                  <a:cubicBezTo>
                    <a:pt x="538" y="217"/>
                    <a:pt x="541" y="219"/>
                    <a:pt x="541" y="228"/>
                  </a:cubicBezTo>
                  <a:cubicBezTo>
                    <a:pt x="540" y="287"/>
                    <a:pt x="540" y="345"/>
                    <a:pt x="540" y="404"/>
                  </a:cubicBezTo>
                  <a:cubicBezTo>
                    <a:pt x="540" y="407"/>
                    <a:pt x="540" y="410"/>
                    <a:pt x="540" y="414"/>
                  </a:cubicBezTo>
                  <a:cubicBezTo>
                    <a:pt x="421" y="414"/>
                    <a:pt x="304" y="414"/>
                    <a:pt x="185" y="414"/>
                  </a:cubicBezTo>
                  <a:cubicBezTo>
                    <a:pt x="185" y="445"/>
                    <a:pt x="185" y="475"/>
                    <a:pt x="185" y="505"/>
                  </a:cubicBezTo>
                  <a:cubicBezTo>
                    <a:pt x="195" y="505"/>
                    <a:pt x="206" y="505"/>
                    <a:pt x="217" y="505"/>
                  </a:cubicBezTo>
                  <a:cubicBezTo>
                    <a:pt x="217" y="498"/>
                    <a:pt x="218" y="491"/>
                    <a:pt x="217" y="484"/>
                  </a:cubicBezTo>
                  <a:cubicBezTo>
                    <a:pt x="217" y="477"/>
                    <a:pt x="220" y="472"/>
                    <a:pt x="226" y="469"/>
                  </a:cubicBezTo>
                  <a:cubicBezTo>
                    <a:pt x="244" y="461"/>
                    <a:pt x="262" y="462"/>
                    <a:pt x="280" y="469"/>
                  </a:cubicBezTo>
                  <a:cubicBezTo>
                    <a:pt x="287" y="472"/>
                    <a:pt x="291" y="478"/>
                    <a:pt x="291" y="486"/>
                  </a:cubicBezTo>
                  <a:cubicBezTo>
                    <a:pt x="291" y="505"/>
                    <a:pt x="291" y="524"/>
                    <a:pt x="291" y="543"/>
                  </a:cubicBezTo>
                  <a:cubicBezTo>
                    <a:pt x="291" y="553"/>
                    <a:pt x="285" y="557"/>
                    <a:pt x="277" y="560"/>
                  </a:cubicBezTo>
                  <a:cubicBezTo>
                    <a:pt x="262" y="565"/>
                    <a:pt x="246" y="565"/>
                    <a:pt x="231" y="560"/>
                  </a:cubicBezTo>
                  <a:cubicBezTo>
                    <a:pt x="222" y="557"/>
                    <a:pt x="217" y="551"/>
                    <a:pt x="217" y="540"/>
                  </a:cubicBezTo>
                  <a:cubicBezTo>
                    <a:pt x="218" y="531"/>
                    <a:pt x="217" y="521"/>
                    <a:pt x="217" y="510"/>
                  </a:cubicBezTo>
                  <a:cubicBezTo>
                    <a:pt x="208" y="510"/>
                    <a:pt x="200" y="510"/>
                    <a:pt x="191" y="510"/>
                  </a:cubicBezTo>
                  <a:cubicBezTo>
                    <a:pt x="183" y="511"/>
                    <a:pt x="180" y="509"/>
                    <a:pt x="180" y="500"/>
                  </a:cubicBezTo>
                  <a:cubicBezTo>
                    <a:pt x="181" y="472"/>
                    <a:pt x="180" y="444"/>
                    <a:pt x="180" y="415"/>
                  </a:cubicBezTo>
                  <a:cubicBezTo>
                    <a:pt x="135" y="415"/>
                    <a:pt x="90" y="415"/>
                    <a:pt x="44" y="415"/>
                  </a:cubicBezTo>
                  <a:cubicBezTo>
                    <a:pt x="44" y="445"/>
                    <a:pt x="44" y="474"/>
                    <a:pt x="44" y="504"/>
                  </a:cubicBezTo>
                  <a:cubicBezTo>
                    <a:pt x="55" y="504"/>
                    <a:pt x="65" y="504"/>
                    <a:pt x="76" y="504"/>
                  </a:cubicBezTo>
                  <a:cubicBezTo>
                    <a:pt x="76" y="498"/>
                    <a:pt x="77" y="492"/>
                    <a:pt x="76" y="486"/>
                  </a:cubicBezTo>
                  <a:cubicBezTo>
                    <a:pt x="75" y="476"/>
                    <a:pt x="80" y="471"/>
                    <a:pt x="88" y="468"/>
                  </a:cubicBezTo>
                  <a:cubicBezTo>
                    <a:pt x="104" y="462"/>
                    <a:pt x="121" y="462"/>
                    <a:pt x="138" y="469"/>
                  </a:cubicBezTo>
                  <a:cubicBezTo>
                    <a:pt x="146" y="472"/>
                    <a:pt x="150" y="478"/>
                    <a:pt x="150" y="487"/>
                  </a:cubicBezTo>
                  <a:cubicBezTo>
                    <a:pt x="149" y="505"/>
                    <a:pt x="149" y="522"/>
                    <a:pt x="150" y="540"/>
                  </a:cubicBezTo>
                  <a:cubicBezTo>
                    <a:pt x="150" y="551"/>
                    <a:pt x="145" y="556"/>
                    <a:pt x="136" y="559"/>
                  </a:cubicBezTo>
                  <a:cubicBezTo>
                    <a:pt x="121" y="565"/>
                    <a:pt x="105" y="565"/>
                    <a:pt x="90" y="560"/>
                  </a:cubicBezTo>
                  <a:cubicBezTo>
                    <a:pt x="81" y="557"/>
                    <a:pt x="75" y="550"/>
                    <a:pt x="76" y="540"/>
                  </a:cubicBezTo>
                  <a:cubicBezTo>
                    <a:pt x="77" y="530"/>
                    <a:pt x="76" y="520"/>
                    <a:pt x="76" y="509"/>
                  </a:cubicBezTo>
                  <a:cubicBezTo>
                    <a:pt x="64" y="509"/>
                    <a:pt x="53" y="509"/>
                    <a:pt x="40" y="509"/>
                  </a:cubicBezTo>
                  <a:cubicBezTo>
                    <a:pt x="40" y="477"/>
                    <a:pt x="40" y="447"/>
                    <a:pt x="40" y="415"/>
                  </a:cubicBezTo>
                  <a:cubicBezTo>
                    <a:pt x="26" y="415"/>
                    <a:pt x="14" y="415"/>
                    <a:pt x="0" y="415"/>
                  </a:cubicBezTo>
                  <a:cubicBezTo>
                    <a:pt x="0" y="349"/>
                    <a:pt x="0" y="284"/>
                    <a:pt x="0" y="218"/>
                  </a:cubicBezTo>
                  <a:cubicBezTo>
                    <a:pt x="78" y="218"/>
                    <a:pt x="155" y="218"/>
                    <a:pt x="234" y="218"/>
                  </a:cubicBezTo>
                  <a:close/>
                  <a:moveTo>
                    <a:pt x="535" y="316"/>
                  </a:moveTo>
                  <a:cubicBezTo>
                    <a:pt x="535" y="284"/>
                    <a:pt x="535" y="253"/>
                    <a:pt x="535" y="222"/>
                  </a:cubicBezTo>
                  <a:cubicBezTo>
                    <a:pt x="358" y="222"/>
                    <a:pt x="181" y="222"/>
                    <a:pt x="4" y="222"/>
                  </a:cubicBezTo>
                  <a:cubicBezTo>
                    <a:pt x="4" y="253"/>
                    <a:pt x="4" y="284"/>
                    <a:pt x="4" y="316"/>
                  </a:cubicBezTo>
                  <a:cubicBezTo>
                    <a:pt x="181" y="316"/>
                    <a:pt x="358" y="316"/>
                    <a:pt x="535" y="316"/>
                  </a:cubicBezTo>
                  <a:close/>
                  <a:moveTo>
                    <a:pt x="536" y="321"/>
                  </a:moveTo>
                  <a:cubicBezTo>
                    <a:pt x="358" y="321"/>
                    <a:pt x="181" y="321"/>
                    <a:pt x="4" y="321"/>
                  </a:cubicBezTo>
                  <a:cubicBezTo>
                    <a:pt x="4" y="351"/>
                    <a:pt x="4" y="380"/>
                    <a:pt x="4" y="410"/>
                  </a:cubicBezTo>
                  <a:cubicBezTo>
                    <a:pt x="182" y="410"/>
                    <a:pt x="358" y="410"/>
                    <a:pt x="536" y="410"/>
                  </a:cubicBezTo>
                  <a:cubicBezTo>
                    <a:pt x="536" y="380"/>
                    <a:pt x="536" y="351"/>
                    <a:pt x="536" y="321"/>
                  </a:cubicBezTo>
                  <a:close/>
                  <a:moveTo>
                    <a:pt x="287" y="489"/>
                  </a:moveTo>
                  <a:cubicBezTo>
                    <a:pt x="265" y="501"/>
                    <a:pt x="244" y="500"/>
                    <a:pt x="222" y="491"/>
                  </a:cubicBezTo>
                  <a:cubicBezTo>
                    <a:pt x="222" y="507"/>
                    <a:pt x="222" y="523"/>
                    <a:pt x="221" y="539"/>
                  </a:cubicBezTo>
                  <a:cubicBezTo>
                    <a:pt x="221" y="548"/>
                    <a:pt x="225" y="553"/>
                    <a:pt x="233" y="556"/>
                  </a:cubicBezTo>
                  <a:cubicBezTo>
                    <a:pt x="247" y="560"/>
                    <a:pt x="262" y="561"/>
                    <a:pt x="276" y="555"/>
                  </a:cubicBezTo>
                  <a:cubicBezTo>
                    <a:pt x="281" y="553"/>
                    <a:pt x="286" y="547"/>
                    <a:pt x="286" y="543"/>
                  </a:cubicBezTo>
                  <a:cubicBezTo>
                    <a:pt x="288" y="525"/>
                    <a:pt x="287" y="507"/>
                    <a:pt x="287" y="489"/>
                  </a:cubicBezTo>
                  <a:close/>
                  <a:moveTo>
                    <a:pt x="80" y="491"/>
                  </a:moveTo>
                  <a:cubicBezTo>
                    <a:pt x="80" y="507"/>
                    <a:pt x="80" y="524"/>
                    <a:pt x="80" y="540"/>
                  </a:cubicBezTo>
                  <a:cubicBezTo>
                    <a:pt x="80" y="548"/>
                    <a:pt x="83" y="553"/>
                    <a:pt x="90" y="555"/>
                  </a:cubicBezTo>
                  <a:cubicBezTo>
                    <a:pt x="106" y="560"/>
                    <a:pt x="121" y="561"/>
                    <a:pt x="136" y="555"/>
                  </a:cubicBezTo>
                  <a:cubicBezTo>
                    <a:pt x="140" y="553"/>
                    <a:pt x="145" y="548"/>
                    <a:pt x="145" y="544"/>
                  </a:cubicBezTo>
                  <a:cubicBezTo>
                    <a:pt x="146" y="526"/>
                    <a:pt x="145" y="508"/>
                    <a:pt x="145" y="489"/>
                  </a:cubicBezTo>
                  <a:cubicBezTo>
                    <a:pt x="124" y="501"/>
                    <a:pt x="103" y="500"/>
                    <a:pt x="80" y="491"/>
                  </a:cubicBezTo>
                  <a:close/>
                  <a:moveTo>
                    <a:pt x="253" y="495"/>
                  </a:moveTo>
                  <a:cubicBezTo>
                    <a:pt x="262" y="493"/>
                    <a:pt x="272" y="491"/>
                    <a:pt x="280" y="487"/>
                  </a:cubicBezTo>
                  <a:cubicBezTo>
                    <a:pt x="288" y="483"/>
                    <a:pt x="287" y="478"/>
                    <a:pt x="280" y="474"/>
                  </a:cubicBezTo>
                  <a:cubicBezTo>
                    <a:pt x="263" y="465"/>
                    <a:pt x="245" y="465"/>
                    <a:pt x="227" y="474"/>
                  </a:cubicBezTo>
                  <a:cubicBezTo>
                    <a:pt x="220" y="478"/>
                    <a:pt x="219" y="484"/>
                    <a:pt x="227" y="487"/>
                  </a:cubicBezTo>
                  <a:cubicBezTo>
                    <a:pt x="235" y="491"/>
                    <a:pt x="244" y="493"/>
                    <a:pt x="253" y="495"/>
                  </a:cubicBezTo>
                  <a:close/>
                  <a:moveTo>
                    <a:pt x="112" y="495"/>
                  </a:moveTo>
                  <a:cubicBezTo>
                    <a:pt x="121" y="493"/>
                    <a:pt x="130" y="491"/>
                    <a:pt x="138" y="488"/>
                  </a:cubicBezTo>
                  <a:cubicBezTo>
                    <a:pt x="146" y="484"/>
                    <a:pt x="146" y="478"/>
                    <a:pt x="138" y="474"/>
                  </a:cubicBezTo>
                  <a:cubicBezTo>
                    <a:pt x="121" y="465"/>
                    <a:pt x="103" y="465"/>
                    <a:pt x="86" y="474"/>
                  </a:cubicBezTo>
                  <a:cubicBezTo>
                    <a:pt x="78" y="478"/>
                    <a:pt x="78" y="484"/>
                    <a:pt x="86" y="487"/>
                  </a:cubicBezTo>
                  <a:cubicBezTo>
                    <a:pt x="94" y="491"/>
                    <a:pt x="103" y="493"/>
                    <a:pt x="112" y="49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b="1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5564710" y="2209798"/>
              <a:ext cx="1019093" cy="1115959"/>
            </a:xfrm>
            <a:custGeom>
              <a:avLst/>
              <a:gdLst>
                <a:gd name="T0" fmla="*/ 135 w 211"/>
                <a:gd name="T1" fmla="*/ 163 h 231"/>
                <a:gd name="T2" fmla="*/ 73 w 211"/>
                <a:gd name="T3" fmla="*/ 225 h 231"/>
                <a:gd name="T4" fmla="*/ 72 w 211"/>
                <a:gd name="T5" fmla="*/ 223 h 231"/>
                <a:gd name="T6" fmla="*/ 139 w 211"/>
                <a:gd name="T7" fmla="*/ 156 h 231"/>
                <a:gd name="T8" fmla="*/ 73 w 211"/>
                <a:gd name="T9" fmla="*/ 84 h 231"/>
                <a:gd name="T10" fmla="*/ 73 w 211"/>
                <a:gd name="T11" fmla="*/ 149 h 231"/>
                <a:gd name="T12" fmla="*/ 69 w 211"/>
                <a:gd name="T13" fmla="*/ 149 h 231"/>
                <a:gd name="T14" fmla="*/ 69 w 211"/>
                <a:gd name="T15" fmla="*/ 86 h 231"/>
                <a:gd name="T16" fmla="*/ 67 w 211"/>
                <a:gd name="T17" fmla="*/ 85 h 231"/>
                <a:gd name="T18" fmla="*/ 3 w 211"/>
                <a:gd name="T19" fmla="*/ 155 h 231"/>
                <a:gd name="T20" fmla="*/ 0 w 211"/>
                <a:gd name="T21" fmla="*/ 153 h 231"/>
                <a:gd name="T22" fmla="*/ 6 w 211"/>
                <a:gd name="T23" fmla="*/ 145 h 231"/>
                <a:gd name="T24" fmla="*/ 133 w 211"/>
                <a:gd name="T25" fmla="*/ 7 h 231"/>
                <a:gd name="T26" fmla="*/ 145 w 211"/>
                <a:gd name="T27" fmla="*/ 5 h 231"/>
                <a:gd name="T28" fmla="*/ 210 w 211"/>
                <a:gd name="T29" fmla="*/ 74 h 231"/>
                <a:gd name="T30" fmla="*/ 211 w 211"/>
                <a:gd name="T31" fmla="*/ 77 h 231"/>
                <a:gd name="T32" fmla="*/ 209 w 211"/>
                <a:gd name="T33" fmla="*/ 79 h 231"/>
                <a:gd name="T34" fmla="*/ 140 w 211"/>
                <a:gd name="T35" fmla="*/ 7 h 231"/>
                <a:gd name="T36" fmla="*/ 140 w 211"/>
                <a:gd name="T37" fmla="*/ 80 h 231"/>
                <a:gd name="T38" fmla="*/ 137 w 211"/>
                <a:gd name="T39" fmla="*/ 80 h 231"/>
                <a:gd name="T40" fmla="*/ 137 w 211"/>
                <a:gd name="T41" fmla="*/ 12 h 231"/>
                <a:gd name="T42" fmla="*/ 134 w 211"/>
                <a:gd name="T43" fmla="*/ 11 h 231"/>
                <a:gd name="T44" fmla="*/ 73 w 211"/>
                <a:gd name="T45" fmla="*/ 78 h 231"/>
                <a:gd name="T46" fmla="*/ 210 w 211"/>
                <a:gd name="T47" fmla="*/ 227 h 231"/>
                <a:gd name="T48" fmla="*/ 203 w 211"/>
                <a:gd name="T49" fmla="*/ 225 h 231"/>
                <a:gd name="T50" fmla="*/ 148 w 211"/>
                <a:gd name="T51" fmla="*/ 165 h 231"/>
                <a:gd name="T52" fmla="*/ 143 w 211"/>
                <a:gd name="T53" fmla="*/ 161 h 231"/>
                <a:gd name="T54" fmla="*/ 143 w 211"/>
                <a:gd name="T55" fmla="*/ 227 h 231"/>
                <a:gd name="T56" fmla="*/ 140 w 211"/>
                <a:gd name="T57" fmla="*/ 227 h 231"/>
                <a:gd name="T58" fmla="*/ 139 w 211"/>
                <a:gd name="T59" fmla="*/ 208 h 231"/>
                <a:gd name="T60" fmla="*/ 139 w 211"/>
                <a:gd name="T61" fmla="*/ 187 h 231"/>
                <a:gd name="T62" fmla="*/ 139 w 211"/>
                <a:gd name="T63" fmla="*/ 165 h 231"/>
                <a:gd name="T64" fmla="*/ 135 w 211"/>
                <a:gd name="T65" fmla="*/ 16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1" h="231">
                  <a:moveTo>
                    <a:pt x="135" y="163"/>
                  </a:moveTo>
                  <a:cubicBezTo>
                    <a:pt x="115" y="183"/>
                    <a:pt x="94" y="204"/>
                    <a:pt x="73" y="225"/>
                  </a:cubicBezTo>
                  <a:cubicBezTo>
                    <a:pt x="73" y="225"/>
                    <a:pt x="72" y="224"/>
                    <a:pt x="72" y="223"/>
                  </a:cubicBezTo>
                  <a:cubicBezTo>
                    <a:pt x="94" y="201"/>
                    <a:pt x="116" y="179"/>
                    <a:pt x="139" y="156"/>
                  </a:cubicBezTo>
                  <a:cubicBezTo>
                    <a:pt x="117" y="132"/>
                    <a:pt x="96" y="109"/>
                    <a:pt x="73" y="84"/>
                  </a:cubicBezTo>
                  <a:cubicBezTo>
                    <a:pt x="73" y="107"/>
                    <a:pt x="73" y="128"/>
                    <a:pt x="73" y="149"/>
                  </a:cubicBezTo>
                  <a:cubicBezTo>
                    <a:pt x="72" y="149"/>
                    <a:pt x="70" y="149"/>
                    <a:pt x="69" y="149"/>
                  </a:cubicBezTo>
                  <a:cubicBezTo>
                    <a:pt x="69" y="128"/>
                    <a:pt x="69" y="107"/>
                    <a:pt x="69" y="86"/>
                  </a:cubicBezTo>
                  <a:cubicBezTo>
                    <a:pt x="69" y="86"/>
                    <a:pt x="68" y="85"/>
                    <a:pt x="67" y="85"/>
                  </a:cubicBezTo>
                  <a:cubicBezTo>
                    <a:pt x="46" y="108"/>
                    <a:pt x="24" y="132"/>
                    <a:pt x="3" y="155"/>
                  </a:cubicBezTo>
                  <a:cubicBezTo>
                    <a:pt x="2" y="154"/>
                    <a:pt x="1" y="154"/>
                    <a:pt x="0" y="153"/>
                  </a:cubicBezTo>
                  <a:cubicBezTo>
                    <a:pt x="2" y="150"/>
                    <a:pt x="4" y="147"/>
                    <a:pt x="6" y="145"/>
                  </a:cubicBezTo>
                  <a:cubicBezTo>
                    <a:pt x="49" y="99"/>
                    <a:pt x="91" y="53"/>
                    <a:pt x="133" y="7"/>
                  </a:cubicBezTo>
                  <a:cubicBezTo>
                    <a:pt x="137" y="3"/>
                    <a:pt x="140" y="0"/>
                    <a:pt x="145" y="5"/>
                  </a:cubicBezTo>
                  <a:cubicBezTo>
                    <a:pt x="167" y="28"/>
                    <a:pt x="188" y="51"/>
                    <a:pt x="210" y="74"/>
                  </a:cubicBezTo>
                  <a:cubicBezTo>
                    <a:pt x="211" y="75"/>
                    <a:pt x="211" y="76"/>
                    <a:pt x="211" y="77"/>
                  </a:cubicBezTo>
                  <a:cubicBezTo>
                    <a:pt x="211" y="78"/>
                    <a:pt x="210" y="78"/>
                    <a:pt x="209" y="79"/>
                  </a:cubicBezTo>
                  <a:cubicBezTo>
                    <a:pt x="187" y="55"/>
                    <a:pt x="165" y="32"/>
                    <a:pt x="140" y="7"/>
                  </a:cubicBezTo>
                  <a:cubicBezTo>
                    <a:pt x="140" y="32"/>
                    <a:pt x="140" y="56"/>
                    <a:pt x="140" y="80"/>
                  </a:cubicBezTo>
                  <a:cubicBezTo>
                    <a:pt x="139" y="80"/>
                    <a:pt x="138" y="80"/>
                    <a:pt x="137" y="80"/>
                  </a:cubicBezTo>
                  <a:cubicBezTo>
                    <a:pt x="137" y="57"/>
                    <a:pt x="137" y="35"/>
                    <a:pt x="137" y="12"/>
                  </a:cubicBezTo>
                  <a:cubicBezTo>
                    <a:pt x="136" y="12"/>
                    <a:pt x="135" y="12"/>
                    <a:pt x="134" y="11"/>
                  </a:cubicBezTo>
                  <a:cubicBezTo>
                    <a:pt x="114" y="33"/>
                    <a:pt x="94" y="55"/>
                    <a:pt x="73" y="78"/>
                  </a:cubicBezTo>
                  <a:cubicBezTo>
                    <a:pt x="119" y="128"/>
                    <a:pt x="164" y="177"/>
                    <a:pt x="210" y="227"/>
                  </a:cubicBezTo>
                  <a:cubicBezTo>
                    <a:pt x="208" y="231"/>
                    <a:pt x="206" y="228"/>
                    <a:pt x="203" y="225"/>
                  </a:cubicBezTo>
                  <a:cubicBezTo>
                    <a:pt x="184" y="205"/>
                    <a:pt x="166" y="185"/>
                    <a:pt x="148" y="165"/>
                  </a:cubicBezTo>
                  <a:cubicBezTo>
                    <a:pt x="147" y="164"/>
                    <a:pt x="146" y="163"/>
                    <a:pt x="143" y="161"/>
                  </a:cubicBezTo>
                  <a:cubicBezTo>
                    <a:pt x="143" y="184"/>
                    <a:pt x="143" y="205"/>
                    <a:pt x="143" y="227"/>
                  </a:cubicBezTo>
                  <a:cubicBezTo>
                    <a:pt x="142" y="227"/>
                    <a:pt x="141" y="227"/>
                    <a:pt x="140" y="227"/>
                  </a:cubicBezTo>
                  <a:cubicBezTo>
                    <a:pt x="139" y="221"/>
                    <a:pt x="139" y="214"/>
                    <a:pt x="139" y="208"/>
                  </a:cubicBezTo>
                  <a:cubicBezTo>
                    <a:pt x="139" y="201"/>
                    <a:pt x="139" y="194"/>
                    <a:pt x="139" y="187"/>
                  </a:cubicBezTo>
                  <a:cubicBezTo>
                    <a:pt x="139" y="180"/>
                    <a:pt x="139" y="172"/>
                    <a:pt x="139" y="165"/>
                  </a:cubicBezTo>
                  <a:cubicBezTo>
                    <a:pt x="138" y="164"/>
                    <a:pt x="136" y="163"/>
                    <a:pt x="135" y="163"/>
                  </a:cubicBezTo>
                  <a:close/>
                </a:path>
              </a:pathLst>
            </a:custGeom>
            <a:solidFill>
              <a:srgbClr val="96C527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b="1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02221" y="1316091"/>
              <a:ext cx="1259840" cy="44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应用程序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02221" y="1809688"/>
              <a:ext cx="1490980" cy="44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GFS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客户端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2421" y="1383787"/>
              <a:ext cx="2781300" cy="44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文件名，</a:t>
              </a:r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Chunk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索引</a:t>
              </a:r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001432" y="2145020"/>
              <a:ext cx="3163993" cy="44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(Chunk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句柄 </a:t>
              </a:r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Chunk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位置</a:t>
              </a:r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383948" y="1383787"/>
              <a:ext cx="1767840" cy="752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GFS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主服务器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文件命名空间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935928" y="1383787"/>
              <a:ext cx="1341120" cy="44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/foo/bar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935928" y="1822388"/>
              <a:ext cx="1623907" cy="44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Chunk2ef0</a:t>
              </a: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6583803" y="1558271"/>
              <a:ext cx="1247474" cy="1767485"/>
            </a:xfrm>
            <a:custGeom>
              <a:avLst/>
              <a:gdLst>
                <a:gd name="connsiteX0" fmla="*/ 0 w 1117600"/>
                <a:gd name="connsiteY0" fmla="*/ 1510366 h 1510366"/>
                <a:gd name="connsiteX1" fmla="*/ 482600 w 1117600"/>
                <a:gd name="connsiteY1" fmla="*/ 913466 h 1510366"/>
                <a:gd name="connsiteX2" fmla="*/ 711200 w 1117600"/>
                <a:gd name="connsiteY2" fmla="*/ 126066 h 1510366"/>
                <a:gd name="connsiteX3" fmla="*/ 1117600 w 1117600"/>
                <a:gd name="connsiteY3" fmla="*/ 11766 h 151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7600" h="1510366">
                  <a:moveTo>
                    <a:pt x="0" y="1510366"/>
                  </a:moveTo>
                  <a:cubicBezTo>
                    <a:pt x="182033" y="1327274"/>
                    <a:pt x="364067" y="1144183"/>
                    <a:pt x="482600" y="913466"/>
                  </a:cubicBezTo>
                  <a:cubicBezTo>
                    <a:pt x="601133" y="682749"/>
                    <a:pt x="605367" y="276349"/>
                    <a:pt x="711200" y="126066"/>
                  </a:cubicBezTo>
                  <a:cubicBezTo>
                    <a:pt x="817033" y="-24217"/>
                    <a:pt x="967316" y="-6226"/>
                    <a:pt x="1117600" y="11766"/>
                  </a:cubicBezTo>
                </a:path>
              </a:pathLst>
            </a:custGeom>
            <a:noFill/>
            <a:ln w="28575">
              <a:solidFill>
                <a:srgbClr val="96C527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769501" y="3637069"/>
              <a:ext cx="3037840" cy="44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向数据块服务器发出指令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796410" y="4247904"/>
              <a:ext cx="2275840" cy="44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数据块服务器状态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197853" y="4735620"/>
              <a:ext cx="2252980" cy="44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GFS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数据块服务器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383948" y="5178929"/>
              <a:ext cx="1950720" cy="44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Linux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文件系统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384452" y="4735620"/>
              <a:ext cx="2252980" cy="44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GFS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数据块服务器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570546" y="5178929"/>
              <a:ext cx="1950720" cy="44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Linux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文件系统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438289" y="5857821"/>
              <a:ext cx="488527" cy="44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9539992" y="5857821"/>
              <a:ext cx="488527" cy="44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909774" y="4346560"/>
              <a:ext cx="3035300" cy="44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(Chunk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句柄，字节范围</a:t>
              </a:r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909774" y="5096155"/>
              <a:ext cx="1567180" cy="44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Chunk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826632" y="4937268"/>
              <a:ext cx="488527" cy="44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20072" y="2201347"/>
              <a:ext cx="1005840" cy="44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标注：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0503494" y="2689061"/>
              <a:ext cx="1259840" cy="44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数据信息</a:t>
              </a:r>
            </a:p>
          </p:txBody>
        </p:sp>
        <p:cxnSp>
          <p:nvCxnSpPr>
            <p:cNvPr id="36" name="直接箭头连接符 35"/>
            <p:cNvCxnSpPr>
              <a:endCxn id="35" idx="1"/>
            </p:cNvCxnSpPr>
            <p:nvPr/>
          </p:nvCxnSpPr>
          <p:spPr>
            <a:xfrm>
              <a:off x="10020072" y="2898429"/>
              <a:ext cx="483423" cy="15389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>
              <a:off x="10020071" y="3343085"/>
              <a:ext cx="483423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10503494" y="3127316"/>
              <a:ext cx="1259840" cy="44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控制信息</a:t>
              </a:r>
            </a:p>
          </p:txBody>
        </p:sp>
        <p:sp>
          <p:nvSpPr>
            <p:cNvPr id="39" name="Freeform 17"/>
            <p:cNvSpPr>
              <a:spLocks noEditPoints="1"/>
            </p:cNvSpPr>
            <p:nvPr/>
          </p:nvSpPr>
          <p:spPr bwMode="auto">
            <a:xfrm>
              <a:off x="7926388" y="1833563"/>
              <a:ext cx="1574499" cy="1497013"/>
            </a:xfrm>
            <a:custGeom>
              <a:avLst/>
              <a:gdLst>
                <a:gd name="T0" fmla="*/ 282 w 282"/>
                <a:gd name="T1" fmla="*/ 1 h 311"/>
                <a:gd name="T2" fmla="*/ 282 w 282"/>
                <a:gd name="T3" fmla="*/ 311 h 311"/>
                <a:gd name="T4" fmla="*/ 1 w 282"/>
                <a:gd name="T5" fmla="*/ 311 h 311"/>
                <a:gd name="T6" fmla="*/ 0 w 282"/>
                <a:gd name="T7" fmla="*/ 302 h 311"/>
                <a:gd name="T8" fmla="*/ 0 w 282"/>
                <a:gd name="T9" fmla="*/ 10 h 311"/>
                <a:gd name="T10" fmla="*/ 8 w 282"/>
                <a:gd name="T11" fmla="*/ 0 h 311"/>
                <a:gd name="T12" fmla="*/ 276 w 282"/>
                <a:gd name="T13" fmla="*/ 0 h 311"/>
                <a:gd name="T14" fmla="*/ 282 w 282"/>
                <a:gd name="T15" fmla="*/ 1 h 311"/>
                <a:gd name="T16" fmla="*/ 278 w 282"/>
                <a:gd name="T17" fmla="*/ 233 h 311"/>
                <a:gd name="T18" fmla="*/ 5 w 282"/>
                <a:gd name="T19" fmla="*/ 233 h 311"/>
                <a:gd name="T20" fmla="*/ 5 w 282"/>
                <a:gd name="T21" fmla="*/ 307 h 311"/>
                <a:gd name="T22" fmla="*/ 278 w 282"/>
                <a:gd name="T23" fmla="*/ 307 h 311"/>
                <a:gd name="T24" fmla="*/ 278 w 282"/>
                <a:gd name="T25" fmla="*/ 233 h 311"/>
                <a:gd name="T26" fmla="*/ 278 w 282"/>
                <a:gd name="T27" fmla="*/ 158 h 311"/>
                <a:gd name="T28" fmla="*/ 5 w 282"/>
                <a:gd name="T29" fmla="*/ 158 h 311"/>
                <a:gd name="T30" fmla="*/ 5 w 282"/>
                <a:gd name="T31" fmla="*/ 228 h 311"/>
                <a:gd name="T32" fmla="*/ 278 w 282"/>
                <a:gd name="T33" fmla="*/ 228 h 311"/>
                <a:gd name="T34" fmla="*/ 278 w 282"/>
                <a:gd name="T35" fmla="*/ 158 h 311"/>
                <a:gd name="T36" fmla="*/ 5 w 282"/>
                <a:gd name="T37" fmla="*/ 83 h 311"/>
                <a:gd name="T38" fmla="*/ 5 w 282"/>
                <a:gd name="T39" fmla="*/ 152 h 311"/>
                <a:gd name="T40" fmla="*/ 278 w 282"/>
                <a:gd name="T41" fmla="*/ 152 h 311"/>
                <a:gd name="T42" fmla="*/ 278 w 282"/>
                <a:gd name="T43" fmla="*/ 83 h 311"/>
                <a:gd name="T44" fmla="*/ 5 w 282"/>
                <a:gd name="T45" fmla="*/ 83 h 311"/>
                <a:gd name="T46" fmla="*/ 278 w 282"/>
                <a:gd name="T47" fmla="*/ 5 h 311"/>
                <a:gd name="T48" fmla="*/ 5 w 282"/>
                <a:gd name="T49" fmla="*/ 5 h 311"/>
                <a:gd name="T50" fmla="*/ 5 w 282"/>
                <a:gd name="T51" fmla="*/ 78 h 311"/>
                <a:gd name="T52" fmla="*/ 278 w 282"/>
                <a:gd name="T53" fmla="*/ 78 h 311"/>
                <a:gd name="T54" fmla="*/ 278 w 282"/>
                <a:gd name="T55" fmla="*/ 13 h 311"/>
                <a:gd name="T56" fmla="*/ 278 w 282"/>
                <a:gd name="T57" fmla="*/ 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2" h="311">
                  <a:moveTo>
                    <a:pt x="282" y="1"/>
                  </a:moveTo>
                  <a:cubicBezTo>
                    <a:pt x="282" y="105"/>
                    <a:pt x="282" y="207"/>
                    <a:pt x="282" y="311"/>
                  </a:cubicBezTo>
                  <a:cubicBezTo>
                    <a:pt x="188" y="311"/>
                    <a:pt x="95" y="311"/>
                    <a:pt x="1" y="311"/>
                  </a:cubicBezTo>
                  <a:cubicBezTo>
                    <a:pt x="0" y="308"/>
                    <a:pt x="0" y="305"/>
                    <a:pt x="0" y="302"/>
                  </a:cubicBezTo>
                  <a:cubicBezTo>
                    <a:pt x="0" y="205"/>
                    <a:pt x="0" y="107"/>
                    <a:pt x="0" y="10"/>
                  </a:cubicBezTo>
                  <a:cubicBezTo>
                    <a:pt x="0" y="4"/>
                    <a:pt x="0" y="0"/>
                    <a:pt x="8" y="0"/>
                  </a:cubicBezTo>
                  <a:cubicBezTo>
                    <a:pt x="98" y="1"/>
                    <a:pt x="187" y="0"/>
                    <a:pt x="276" y="0"/>
                  </a:cubicBezTo>
                  <a:cubicBezTo>
                    <a:pt x="278" y="0"/>
                    <a:pt x="279" y="1"/>
                    <a:pt x="282" y="1"/>
                  </a:cubicBezTo>
                  <a:close/>
                  <a:moveTo>
                    <a:pt x="278" y="233"/>
                  </a:moveTo>
                  <a:cubicBezTo>
                    <a:pt x="186" y="233"/>
                    <a:pt x="96" y="233"/>
                    <a:pt x="5" y="233"/>
                  </a:cubicBezTo>
                  <a:cubicBezTo>
                    <a:pt x="5" y="258"/>
                    <a:pt x="5" y="283"/>
                    <a:pt x="5" y="307"/>
                  </a:cubicBezTo>
                  <a:cubicBezTo>
                    <a:pt x="96" y="307"/>
                    <a:pt x="187" y="307"/>
                    <a:pt x="278" y="307"/>
                  </a:cubicBezTo>
                  <a:cubicBezTo>
                    <a:pt x="278" y="282"/>
                    <a:pt x="278" y="258"/>
                    <a:pt x="278" y="233"/>
                  </a:cubicBezTo>
                  <a:close/>
                  <a:moveTo>
                    <a:pt x="278" y="158"/>
                  </a:moveTo>
                  <a:cubicBezTo>
                    <a:pt x="186" y="158"/>
                    <a:pt x="96" y="158"/>
                    <a:pt x="5" y="158"/>
                  </a:cubicBezTo>
                  <a:cubicBezTo>
                    <a:pt x="5" y="181"/>
                    <a:pt x="5" y="205"/>
                    <a:pt x="5" y="228"/>
                  </a:cubicBezTo>
                  <a:cubicBezTo>
                    <a:pt x="96" y="228"/>
                    <a:pt x="187" y="228"/>
                    <a:pt x="278" y="228"/>
                  </a:cubicBezTo>
                  <a:cubicBezTo>
                    <a:pt x="278" y="205"/>
                    <a:pt x="278" y="181"/>
                    <a:pt x="278" y="158"/>
                  </a:cubicBezTo>
                  <a:close/>
                  <a:moveTo>
                    <a:pt x="5" y="83"/>
                  </a:moveTo>
                  <a:cubicBezTo>
                    <a:pt x="5" y="107"/>
                    <a:pt x="5" y="129"/>
                    <a:pt x="5" y="152"/>
                  </a:cubicBezTo>
                  <a:cubicBezTo>
                    <a:pt x="96" y="152"/>
                    <a:pt x="187" y="152"/>
                    <a:pt x="278" y="152"/>
                  </a:cubicBezTo>
                  <a:cubicBezTo>
                    <a:pt x="278" y="129"/>
                    <a:pt x="278" y="106"/>
                    <a:pt x="278" y="83"/>
                  </a:cubicBezTo>
                  <a:cubicBezTo>
                    <a:pt x="187" y="83"/>
                    <a:pt x="96" y="83"/>
                    <a:pt x="5" y="83"/>
                  </a:cubicBezTo>
                  <a:close/>
                  <a:moveTo>
                    <a:pt x="278" y="5"/>
                  </a:moveTo>
                  <a:cubicBezTo>
                    <a:pt x="186" y="5"/>
                    <a:pt x="96" y="5"/>
                    <a:pt x="5" y="5"/>
                  </a:cubicBezTo>
                  <a:cubicBezTo>
                    <a:pt x="5" y="30"/>
                    <a:pt x="5" y="54"/>
                    <a:pt x="5" y="78"/>
                  </a:cubicBezTo>
                  <a:cubicBezTo>
                    <a:pt x="96" y="78"/>
                    <a:pt x="187" y="78"/>
                    <a:pt x="278" y="78"/>
                  </a:cubicBezTo>
                  <a:cubicBezTo>
                    <a:pt x="278" y="56"/>
                    <a:pt x="278" y="35"/>
                    <a:pt x="278" y="13"/>
                  </a:cubicBezTo>
                  <a:cubicBezTo>
                    <a:pt x="278" y="11"/>
                    <a:pt x="278" y="8"/>
                    <a:pt x="278" y="5"/>
                  </a:cubicBezTo>
                  <a:close/>
                </a:path>
              </a:pathLst>
            </a:custGeom>
            <a:solidFill>
              <a:srgbClr val="96C527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b="1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2124998" y="2533337"/>
            <a:ext cx="3175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cs typeface="宋体" panose="02010600030101010101" pitchFamily="2" charset="-122"/>
              </a:rPr>
              <a:t>①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882638" y="4214571"/>
            <a:ext cx="3175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cs typeface="宋体" panose="02010600030101010101" pitchFamily="2" charset="-122"/>
              </a:rPr>
              <a:t>②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352866" y="4679114"/>
            <a:ext cx="3175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cs typeface="宋体" panose="02010600030101010101" pitchFamily="2" charset="-122"/>
              </a:rPr>
              <a:t>③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040090" y="3114363"/>
            <a:ext cx="3175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cs typeface="宋体" panose="02010600030101010101" pitchFamily="2" charset="-122"/>
              </a:rPr>
              <a:t>④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1911570" y="4745402"/>
            <a:ext cx="3175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cs typeface="宋体" panose="02010600030101010101" pitchFamily="2" charset="-122"/>
              </a:rPr>
              <a:t>⑤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928967" y="5290546"/>
            <a:ext cx="31750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cs typeface="微软雅黑" panose="020B0503020204020204" pitchFamily="34" charset="-122"/>
              </a:rPr>
              <a:t>⑥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081451" y="5839896"/>
            <a:ext cx="29546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Chunk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索引是指由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字节偏移转换成文件的一个块索引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06712" y="1114474"/>
            <a:ext cx="3025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的系统架构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标题 1"/>
          <p:cNvSpPr>
            <a:spLocks/>
          </p:cNvSpPr>
          <p:nvPr/>
        </p:nvSpPr>
        <p:spPr bwMode="auto">
          <a:xfrm>
            <a:off x="4048125" y="312428"/>
            <a:ext cx="7603849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分布式文件系统（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GoogleGFS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222191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06142" y="1776649"/>
            <a:ext cx="5121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将整个系统节点分为三类角色</a:t>
            </a:r>
          </a:p>
        </p:txBody>
      </p:sp>
      <p:sp>
        <p:nvSpPr>
          <p:cNvPr id="10" name="椭圆 9"/>
          <p:cNvSpPr/>
          <p:nvPr/>
        </p:nvSpPr>
        <p:spPr>
          <a:xfrm>
            <a:off x="1206142" y="3435493"/>
            <a:ext cx="1100455" cy="92138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+mn-ea"/>
              </a:rPr>
              <a:t>GFS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060671" y="2841792"/>
            <a:ext cx="1257300" cy="2108785"/>
            <a:chOff x="1816100" y="2374900"/>
            <a:chExt cx="1092200" cy="2811713"/>
          </a:xfrm>
        </p:grpSpPr>
        <p:sp>
          <p:nvSpPr>
            <p:cNvPr id="12" name="任意多边形 11"/>
            <p:cNvSpPr/>
            <p:nvPr/>
          </p:nvSpPr>
          <p:spPr>
            <a:xfrm>
              <a:off x="1816100" y="2374900"/>
              <a:ext cx="1092200" cy="1384300"/>
            </a:xfrm>
            <a:custGeom>
              <a:avLst/>
              <a:gdLst>
                <a:gd name="connsiteX0" fmla="*/ 0 w 1028700"/>
                <a:gd name="connsiteY0" fmla="*/ 1828800 h 1828800"/>
                <a:gd name="connsiteX1" fmla="*/ 266700 w 1028700"/>
                <a:gd name="connsiteY1" fmla="*/ 457200 h 1828800"/>
                <a:gd name="connsiteX2" fmla="*/ 1028700 w 1028700"/>
                <a:gd name="connsiteY2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8700" h="1828800">
                  <a:moveTo>
                    <a:pt x="0" y="1828800"/>
                  </a:moveTo>
                  <a:cubicBezTo>
                    <a:pt x="47625" y="1295400"/>
                    <a:pt x="95250" y="762000"/>
                    <a:pt x="266700" y="457200"/>
                  </a:cubicBezTo>
                  <a:cubicBezTo>
                    <a:pt x="438150" y="152400"/>
                    <a:pt x="733425" y="76200"/>
                    <a:pt x="1028700" y="0"/>
                  </a:cubicBezTo>
                </a:path>
              </a:pathLst>
            </a:cu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任意多边形 12"/>
            <p:cNvSpPr/>
            <p:nvPr/>
          </p:nvSpPr>
          <p:spPr>
            <a:xfrm flipV="1">
              <a:off x="1816100" y="3802313"/>
              <a:ext cx="1092200" cy="1384300"/>
            </a:xfrm>
            <a:custGeom>
              <a:avLst/>
              <a:gdLst>
                <a:gd name="connsiteX0" fmla="*/ 0 w 1028700"/>
                <a:gd name="connsiteY0" fmla="*/ 1828800 h 1828800"/>
                <a:gd name="connsiteX1" fmla="*/ 266700 w 1028700"/>
                <a:gd name="connsiteY1" fmla="*/ 457200 h 1828800"/>
                <a:gd name="connsiteX2" fmla="*/ 1028700 w 1028700"/>
                <a:gd name="connsiteY2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8700" h="1828800">
                  <a:moveTo>
                    <a:pt x="0" y="1828800"/>
                  </a:moveTo>
                  <a:cubicBezTo>
                    <a:pt x="47625" y="1295400"/>
                    <a:pt x="95250" y="762000"/>
                    <a:pt x="266700" y="457200"/>
                  </a:cubicBezTo>
                  <a:cubicBezTo>
                    <a:pt x="438150" y="152400"/>
                    <a:pt x="733425" y="76200"/>
                    <a:pt x="1028700" y="0"/>
                  </a:cubicBezTo>
                </a:path>
              </a:pathLst>
            </a:cu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1862968" y="3757861"/>
              <a:ext cx="1032842" cy="1"/>
            </a:xfrm>
            <a:prstGeom prst="line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圆角矩形 15"/>
          <p:cNvSpPr/>
          <p:nvPr/>
        </p:nvSpPr>
        <p:spPr>
          <a:xfrm>
            <a:off x="3303593" y="2438405"/>
            <a:ext cx="6667500" cy="8661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圆角矩形 16"/>
          <p:cNvSpPr/>
          <p:nvPr/>
        </p:nvSpPr>
        <p:spPr>
          <a:xfrm>
            <a:off x="3302522" y="3499441"/>
            <a:ext cx="6667500" cy="8661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圆角矩形 17"/>
          <p:cNvSpPr/>
          <p:nvPr/>
        </p:nvSpPr>
        <p:spPr>
          <a:xfrm>
            <a:off x="3317971" y="4587725"/>
            <a:ext cx="6666865" cy="8661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圆角矩形 18"/>
          <p:cNvSpPr/>
          <p:nvPr/>
        </p:nvSpPr>
        <p:spPr>
          <a:xfrm>
            <a:off x="3302522" y="2526407"/>
            <a:ext cx="1892291" cy="6858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圆角矩形 19"/>
          <p:cNvSpPr/>
          <p:nvPr/>
        </p:nvSpPr>
        <p:spPr>
          <a:xfrm>
            <a:off x="3302521" y="3597604"/>
            <a:ext cx="1892291" cy="6858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圆角矩形 20"/>
          <p:cNvSpPr/>
          <p:nvPr/>
        </p:nvSpPr>
        <p:spPr>
          <a:xfrm>
            <a:off x="3317971" y="4696316"/>
            <a:ext cx="1892291" cy="6858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圆角矩形 21"/>
          <p:cNvSpPr/>
          <p:nvPr/>
        </p:nvSpPr>
        <p:spPr>
          <a:xfrm>
            <a:off x="3161126" y="2438405"/>
            <a:ext cx="2136140" cy="3568065"/>
          </a:xfrm>
          <a:prstGeom prst="roundRect">
            <a:avLst>
              <a:gd name="adj" fmla="val 9800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矩形 22"/>
          <p:cNvSpPr/>
          <p:nvPr/>
        </p:nvSpPr>
        <p:spPr>
          <a:xfrm>
            <a:off x="3584988" y="2503465"/>
            <a:ext cx="1288415" cy="7067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Client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（客户端）</a:t>
            </a:r>
          </a:p>
        </p:txBody>
      </p:sp>
      <p:sp>
        <p:nvSpPr>
          <p:cNvPr id="24" name="矩形 23"/>
          <p:cNvSpPr/>
          <p:nvPr/>
        </p:nvSpPr>
        <p:spPr>
          <a:xfrm>
            <a:off x="3551016" y="3576649"/>
            <a:ext cx="1513205" cy="7067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Master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（主服务器）</a:t>
            </a:r>
          </a:p>
        </p:txBody>
      </p:sp>
      <p:sp>
        <p:nvSpPr>
          <p:cNvPr id="25" name="矩形 24"/>
          <p:cNvSpPr/>
          <p:nvPr/>
        </p:nvSpPr>
        <p:spPr>
          <a:xfrm>
            <a:off x="3294528" y="4667306"/>
            <a:ext cx="1963420" cy="7067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Chunk Server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（数据块服务器）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865341" y="5542509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系统节点</a:t>
            </a:r>
          </a:p>
        </p:txBody>
      </p:sp>
      <p:sp>
        <p:nvSpPr>
          <p:cNvPr id="27" name="矩形 26"/>
          <p:cNvSpPr/>
          <p:nvPr/>
        </p:nvSpPr>
        <p:spPr>
          <a:xfrm>
            <a:off x="5396961" y="2395385"/>
            <a:ext cx="4587875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提供给应用程序的访问接口，一组专用接口以库文件的形式提供</a:t>
            </a:r>
          </a:p>
        </p:txBody>
      </p:sp>
      <p:sp>
        <p:nvSpPr>
          <p:cNvPr id="28" name="矩形 27"/>
          <p:cNvSpPr/>
          <p:nvPr/>
        </p:nvSpPr>
        <p:spPr>
          <a:xfrm>
            <a:off x="5438662" y="3482745"/>
            <a:ext cx="471424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的管理节点，保存系统的元数据，负责整个文件系统的管理</a:t>
            </a:r>
          </a:p>
        </p:txBody>
      </p:sp>
      <p:sp>
        <p:nvSpPr>
          <p:cNvPr id="29" name="矩形 28"/>
          <p:cNvSpPr/>
          <p:nvPr/>
        </p:nvSpPr>
        <p:spPr>
          <a:xfrm>
            <a:off x="5414793" y="4574913"/>
            <a:ext cx="4712335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 Server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负责具体的存储工作，数据以文件的形式存储在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 Server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414793" y="5728810"/>
            <a:ext cx="48348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GFS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将文件按照固定大小进行分块，默认是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64MB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，每一块称为一个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Chunk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（数据块），每个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Chunk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都有一个对应的索引号（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Index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6712" y="1114474"/>
            <a:ext cx="3025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的系统架构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标题 1"/>
          <p:cNvSpPr>
            <a:spLocks/>
          </p:cNvSpPr>
          <p:nvPr/>
        </p:nvSpPr>
        <p:spPr bwMode="auto">
          <a:xfrm>
            <a:off x="4048125" y="312428"/>
            <a:ext cx="7603849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分布式文件系统（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GoogleGFS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985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081451" y="1760799"/>
            <a:ext cx="8237374" cy="1425069"/>
          </a:xfrm>
          <a:prstGeom prst="roundRect">
            <a:avLst>
              <a:gd name="adj" fmla="val 974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圆角矩形 9"/>
          <p:cNvSpPr/>
          <p:nvPr/>
        </p:nvSpPr>
        <p:spPr>
          <a:xfrm>
            <a:off x="1081451" y="3492287"/>
            <a:ext cx="8237374" cy="1425069"/>
          </a:xfrm>
          <a:prstGeom prst="roundRect">
            <a:avLst>
              <a:gd name="adj" fmla="val 974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圆角矩形 10"/>
          <p:cNvSpPr/>
          <p:nvPr/>
        </p:nvSpPr>
        <p:spPr>
          <a:xfrm>
            <a:off x="1081451" y="5232301"/>
            <a:ext cx="8237374" cy="1425069"/>
          </a:xfrm>
          <a:prstGeom prst="roundRect">
            <a:avLst>
              <a:gd name="adj" fmla="val 974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/>
          <p:cNvSpPr/>
          <p:nvPr/>
        </p:nvSpPr>
        <p:spPr>
          <a:xfrm>
            <a:off x="1434628" y="1818965"/>
            <a:ext cx="7531019" cy="1308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zh-CN" altLang="en-US" sz="2200" b="1" dirty="0">
                <a:solidFill>
                  <a:srgbClr val="B3D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首先访问</a:t>
            </a:r>
            <a:r>
              <a:rPr lang="en-US" altLang="zh-CN" sz="2200" b="1" dirty="0">
                <a:solidFill>
                  <a:srgbClr val="B3D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200" b="1" dirty="0">
                <a:solidFill>
                  <a:srgbClr val="B3D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，获取交互的</a:t>
            </a: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 Server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信息，</a:t>
            </a:r>
            <a:r>
              <a:rPr lang="zh-CN" altLang="en-US" sz="2200" b="1" dirty="0">
                <a:solidFill>
                  <a:srgbClr val="B3D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然后访问这些</a:t>
            </a:r>
            <a:r>
              <a:rPr lang="en-US" altLang="zh-CN" sz="2200" b="1" dirty="0">
                <a:solidFill>
                  <a:srgbClr val="B3D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 Server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，完成数据存取工作。这种设计方法实现了</a:t>
            </a:r>
            <a:r>
              <a:rPr lang="zh-CN" altLang="en-US" sz="2200" b="1" dirty="0">
                <a:solidFill>
                  <a:srgbClr val="B3D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控制流和数据流的分离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434628" y="3753336"/>
            <a:ext cx="7531019" cy="90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</a:t>
            </a:r>
            <a:r>
              <a:rPr lang="zh-CN" altLang="en-US" sz="2200" b="1" dirty="0">
                <a:solidFill>
                  <a:srgbClr val="B3D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只有控制流，而无数据流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，极大地降低了</a:t>
            </a: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的负载。</a:t>
            </a:r>
          </a:p>
        </p:txBody>
      </p:sp>
      <p:sp>
        <p:nvSpPr>
          <p:cNvPr id="14" name="矩形 13"/>
          <p:cNvSpPr/>
          <p:nvPr/>
        </p:nvSpPr>
        <p:spPr>
          <a:xfrm>
            <a:off x="1434628" y="5155530"/>
            <a:ext cx="7357894" cy="1578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 Server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之间直接传输数据流，同时由于文件被分成多个</a:t>
            </a: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进行分布式存储，</a:t>
            </a: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可以同时访问多个</a:t>
            </a: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 Server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，从而使得</a:t>
            </a:r>
            <a:r>
              <a:rPr lang="zh-CN" altLang="en-US" sz="2200" b="1" dirty="0">
                <a:solidFill>
                  <a:srgbClr val="B3D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整个系统的</a:t>
            </a:r>
            <a:r>
              <a:rPr lang="en-US" altLang="zh-CN" sz="2200" b="1" dirty="0">
                <a:solidFill>
                  <a:srgbClr val="B3D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200" b="1" dirty="0">
                <a:solidFill>
                  <a:srgbClr val="B3D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高度并行，系统整体性能得到提高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06712" y="1114474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实现机制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1"/>
          <p:cNvSpPr>
            <a:spLocks/>
          </p:cNvSpPr>
          <p:nvPr/>
        </p:nvSpPr>
        <p:spPr bwMode="auto">
          <a:xfrm>
            <a:off x="4048125" y="312428"/>
            <a:ext cx="7603849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分布式文件系统（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GoogleGFS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98164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482256" y="1665663"/>
            <a:ext cx="3383280" cy="478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采用中心服务器模式</a:t>
            </a:r>
          </a:p>
        </p:txBody>
      </p:sp>
      <p:sp>
        <p:nvSpPr>
          <p:cNvPr id="10" name="矩形 9"/>
          <p:cNvSpPr/>
          <p:nvPr/>
        </p:nvSpPr>
        <p:spPr>
          <a:xfrm>
            <a:off x="2482256" y="2079081"/>
            <a:ext cx="7588250" cy="415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发起的所有操作都需要通过</a:t>
            </a: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可以方便地增加</a:t>
            </a: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 Server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。因为，</a:t>
            </a: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 Server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只需注册到</a:t>
            </a: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即可，</a:t>
            </a: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 Server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之间无任何关系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掌握系统内所有</a:t>
            </a: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 Server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的情况，方便进行负载均衡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不存在元数据的一致性问题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缺点：是什么？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81451" y="1893628"/>
            <a:ext cx="104775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0" dirty="0">
                <a:solidFill>
                  <a:schemeClr val="bg1">
                    <a:lumMod val="75000"/>
                  </a:schemeClr>
                </a:solidFill>
                <a:latin typeface="Impact" panose="020B0806030902050204" pitchFamily="34" charset="0"/>
              </a:rPr>
              <a:t>1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06712" y="1114474"/>
            <a:ext cx="2307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的特点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>
            <a:spLocks/>
          </p:cNvSpPr>
          <p:nvPr/>
        </p:nvSpPr>
        <p:spPr bwMode="auto">
          <a:xfrm>
            <a:off x="4048125" y="312428"/>
            <a:ext cx="7603849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分布式文件系统（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GoogleGFS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49462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809278" y="1661656"/>
            <a:ext cx="4450080" cy="478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不缓存数据，但缓存元数据 </a:t>
            </a:r>
          </a:p>
        </p:txBody>
      </p:sp>
      <p:sp>
        <p:nvSpPr>
          <p:cNvPr id="10" name="矩形 9"/>
          <p:cNvSpPr/>
          <p:nvPr/>
        </p:nvSpPr>
        <p:spPr>
          <a:xfrm>
            <a:off x="2809278" y="2093761"/>
            <a:ext cx="6779895" cy="4225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文件操作大部分是流式读写，不存在大量重复读写，使用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对性能提高不大</a:t>
            </a: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 Server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上数据存取使用本地文件系统，从可行性看，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与实际数据的一致性维护也极其复杂</a:t>
            </a: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en-US" altLang="zh-CN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Master</a:t>
            </a: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需要对其元数据进行频繁操作，为了提高操作的效率，</a:t>
            </a:r>
            <a:r>
              <a:rPr lang="en-US" altLang="zh-CN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Master</a:t>
            </a: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的元数据都是直接保存在内存中进行操作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81451" y="2093761"/>
            <a:ext cx="1309370" cy="3404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525" dirty="0">
                <a:solidFill>
                  <a:schemeClr val="bg1">
                    <a:lumMod val="75000"/>
                  </a:schemeClr>
                </a:solidFill>
                <a:latin typeface="Impact" panose="020B0806030902050204" pitchFamily="34" charset="0"/>
              </a:rPr>
              <a:t>2</a:t>
            </a:r>
            <a:endParaRPr lang="zh-CN" altLang="en-US" sz="21525" dirty="0">
              <a:solidFill>
                <a:schemeClr val="bg1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6712" y="1114474"/>
            <a:ext cx="2307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的特点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>
            <a:spLocks/>
          </p:cNvSpPr>
          <p:nvPr/>
        </p:nvSpPr>
        <p:spPr bwMode="auto">
          <a:xfrm>
            <a:off x="4048125" y="312428"/>
            <a:ext cx="7603849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分布式文件系统（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GoogleGFS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06285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804066" y="1654537"/>
            <a:ext cx="2672080" cy="478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在用户态下实现</a:t>
            </a:r>
          </a:p>
        </p:txBody>
      </p:sp>
      <p:sp>
        <p:nvSpPr>
          <p:cNvPr id="10" name="矩形 9"/>
          <p:cNvSpPr/>
          <p:nvPr/>
        </p:nvSpPr>
        <p:spPr>
          <a:xfrm>
            <a:off x="2804066" y="2132692"/>
            <a:ext cx="6626860" cy="3170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POSIX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编程接口存取数据，降低了实现难度，提高通用性  </a:t>
            </a: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POSIX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接口提供功能更丰富 </a:t>
            </a: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用户态下有多种调试工具 </a:t>
            </a: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 Server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都以进程方式运行，单个进程不影响整个操作系统 </a:t>
            </a: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运行在不同的空间，两者耦合性降低 </a:t>
            </a:r>
          </a:p>
        </p:txBody>
      </p:sp>
      <p:sp>
        <p:nvSpPr>
          <p:cNvPr id="11" name="矩形 10"/>
          <p:cNvSpPr/>
          <p:nvPr/>
        </p:nvSpPr>
        <p:spPr>
          <a:xfrm>
            <a:off x="2314509" y="5578404"/>
            <a:ext cx="7116417" cy="59626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POSIX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表示可移植操作系统接口（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Portable Operating System Interface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POSIX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标准定义了操作系统应该为应用程序提供的接口标准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81451" y="1776467"/>
            <a:ext cx="1648208" cy="3404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525" dirty="0">
                <a:solidFill>
                  <a:schemeClr val="bg1">
                    <a:lumMod val="75000"/>
                  </a:schemeClr>
                </a:solidFill>
                <a:latin typeface="Impact" panose="020B0806030902050204" pitchFamily="34" charset="0"/>
              </a:rPr>
              <a:t>3</a:t>
            </a:r>
            <a:endParaRPr lang="zh-CN" altLang="en-US" sz="21525" dirty="0">
              <a:solidFill>
                <a:schemeClr val="bg1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6712" y="1114474"/>
            <a:ext cx="2307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的特点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"/>
          <p:cNvSpPr>
            <a:spLocks/>
          </p:cNvSpPr>
          <p:nvPr/>
        </p:nvSpPr>
        <p:spPr bwMode="auto">
          <a:xfrm>
            <a:off x="4048125" y="312428"/>
            <a:ext cx="7603849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分布式文件系统（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GoogleGFS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094896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44450" y="1706387"/>
            <a:ext cx="287771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只提供专用接口</a:t>
            </a:r>
          </a:p>
        </p:txBody>
      </p:sp>
      <p:sp>
        <p:nvSpPr>
          <p:cNvPr id="10" name="矩形 9"/>
          <p:cNvSpPr/>
          <p:nvPr/>
        </p:nvSpPr>
        <p:spPr>
          <a:xfrm>
            <a:off x="2744450" y="2392227"/>
            <a:ext cx="6804660" cy="3408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专用接口：接口以库文件形式提供，与应用程序一起编译  </a:t>
            </a: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降低实现难度。通常与</a:t>
            </a: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POSIX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兼容的接口需要在</a:t>
            </a: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内核一级实现，而</a:t>
            </a: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是在应用层实现的</a:t>
            </a: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可根据应用特点提供一些特殊支持，如支持多个文件并发追加的接口</a:t>
            </a: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</a:t>
            </a: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间的上下文切换，降低复杂度，提高效率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81451" y="1954199"/>
            <a:ext cx="1563248" cy="3404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525" dirty="0">
                <a:solidFill>
                  <a:schemeClr val="bg1">
                    <a:lumMod val="75000"/>
                  </a:schemeClr>
                </a:solidFill>
                <a:latin typeface="Impact" panose="020B0806030902050204" pitchFamily="34" charset="0"/>
              </a:rPr>
              <a:t>4</a:t>
            </a:r>
            <a:endParaRPr lang="zh-CN" altLang="en-US" sz="21525" dirty="0">
              <a:solidFill>
                <a:schemeClr val="bg1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6712" y="1114474"/>
            <a:ext cx="2307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的特点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>
            <a:spLocks/>
          </p:cNvSpPr>
          <p:nvPr/>
        </p:nvSpPr>
        <p:spPr bwMode="auto">
          <a:xfrm>
            <a:off x="4048125" y="312428"/>
            <a:ext cx="7603849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分布式文件系统（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GoogleGFS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0392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提纲</a:t>
            </a:r>
          </a:p>
        </p:txBody>
      </p:sp>
      <p:grpSp>
        <p:nvGrpSpPr>
          <p:cNvPr id="285" name="组合 5"/>
          <p:cNvGrpSpPr>
            <a:grpSpLocks/>
          </p:cNvGrpSpPr>
          <p:nvPr/>
        </p:nvGrpSpPr>
        <p:grpSpPr bwMode="auto">
          <a:xfrm rot="-5400000">
            <a:off x="-600400" y="3514331"/>
            <a:ext cx="4216403" cy="203889"/>
            <a:chOff x="0" y="3259139"/>
            <a:chExt cx="9144001" cy="195287"/>
          </a:xfrm>
        </p:grpSpPr>
        <p:sp>
          <p:nvSpPr>
            <p:cNvPr id="286" name="Rectangle 3"/>
            <p:cNvSpPr>
              <a:spLocks noChangeArrowheads="1"/>
            </p:cNvSpPr>
            <p:nvPr/>
          </p:nvSpPr>
          <p:spPr bwMode="gray">
            <a:xfrm>
              <a:off x="1" y="3259139"/>
              <a:ext cx="9144000" cy="54918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ECECEC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287" name="Rectangle 4"/>
            <p:cNvSpPr>
              <a:spLocks noChangeArrowheads="1"/>
            </p:cNvSpPr>
            <p:nvPr/>
          </p:nvSpPr>
          <p:spPr bwMode="gray">
            <a:xfrm>
              <a:off x="0" y="3312046"/>
              <a:ext cx="9144000" cy="142380"/>
            </a:xfrm>
            <a:prstGeom prst="rect">
              <a:avLst/>
            </a:prstGeom>
            <a:gradFill rotWithShape="1">
              <a:gsLst>
                <a:gs pos="0">
                  <a:srgbClr val="CFCFCF"/>
                </a:gs>
                <a:gs pos="100000">
                  <a:srgbClr val="5F5F5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88" name="组合 287"/>
          <p:cNvGrpSpPr/>
          <p:nvPr/>
        </p:nvGrpSpPr>
        <p:grpSpPr>
          <a:xfrm>
            <a:off x="1081451" y="1563369"/>
            <a:ext cx="6767149" cy="1188000"/>
            <a:chOff x="1066800" y="1117694"/>
            <a:chExt cx="6324600" cy="1159177"/>
          </a:xfrm>
        </p:grpSpPr>
        <p:grpSp>
          <p:nvGrpSpPr>
            <p:cNvPr id="289" name="组合 62"/>
            <p:cNvGrpSpPr>
              <a:grpSpLocks/>
            </p:cNvGrpSpPr>
            <p:nvPr/>
          </p:nvGrpSpPr>
          <p:grpSpPr bwMode="auto">
            <a:xfrm>
              <a:off x="1447800" y="1138098"/>
              <a:ext cx="5943600" cy="1138773"/>
              <a:chOff x="1752601" y="2209799"/>
              <a:chExt cx="6934200" cy="1138037"/>
            </a:xfrm>
          </p:grpSpPr>
          <p:sp>
            <p:nvSpPr>
              <p:cNvPr id="302" name="AutoShape 4"/>
              <p:cNvSpPr>
                <a:spLocks noChangeArrowheads="1"/>
              </p:cNvSpPr>
              <p:nvPr/>
            </p:nvSpPr>
            <p:spPr bwMode="gray">
              <a:xfrm>
                <a:off x="1752601" y="2209800"/>
                <a:ext cx="6934200" cy="609206"/>
              </a:xfrm>
              <a:prstGeom prst="roundRect">
                <a:avLst>
                  <a:gd name="adj" fmla="val 10889"/>
                </a:avLst>
              </a:prstGeom>
              <a:gradFill flip="none" rotWithShape="1">
                <a:gsLst>
                  <a:gs pos="0">
                    <a:srgbClr val="FFFFFF"/>
                  </a:gs>
                  <a:gs pos="25000">
                    <a:srgbClr val="9999CC">
                      <a:lumMod val="40000"/>
                      <a:lumOff val="60000"/>
                    </a:srgbClr>
                  </a:gs>
                  <a:gs pos="75000">
                    <a:srgbClr val="9999CC">
                      <a:lumMod val="60000"/>
                      <a:lumOff val="40000"/>
                    </a:srgbClr>
                  </a:gs>
                </a:gsLst>
                <a:lin ang="5400000" scaled="0"/>
                <a:tileRect/>
              </a:gradFill>
              <a:ln w="38100">
                <a:noFill/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03" name="Text Box 9"/>
              <p:cNvSpPr txBox="1">
                <a:spLocks noChangeArrowheads="1"/>
              </p:cNvSpPr>
              <p:nvPr/>
            </p:nvSpPr>
            <p:spPr bwMode="gray">
              <a:xfrm>
                <a:off x="2397105" y="2209799"/>
                <a:ext cx="5700713" cy="113803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altLang="zh-CN" sz="36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Hadoop</a:t>
                </a:r>
                <a:r>
                  <a:rPr lang="zh-CN" altLang="en-US" sz="3600" dirty="0">
                    <a:latin typeface="黑体" pitchFamily="49" charset="-122"/>
                    <a:ea typeface="黑体" pitchFamily="49" charset="-122"/>
                  </a:rPr>
                  <a:t>概述</a:t>
                </a:r>
              </a:p>
              <a:p>
                <a:endParaRPr lang="zh-CN" altLang="en-US" sz="32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290" name="Group 65"/>
            <p:cNvGrpSpPr>
              <a:grpSpLocks/>
            </p:cNvGrpSpPr>
            <p:nvPr/>
          </p:nvGrpSpPr>
          <p:grpSpPr bwMode="auto">
            <a:xfrm>
              <a:off x="1066800" y="1117694"/>
              <a:ext cx="854075" cy="922338"/>
              <a:chOff x="2789" y="1625"/>
              <a:chExt cx="847" cy="915"/>
            </a:xfrm>
          </p:grpSpPr>
          <p:sp>
            <p:nvSpPr>
              <p:cNvPr id="292" name="Oval 66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83A6A7"/>
                  </a:gs>
                  <a:gs pos="100000">
                    <a:srgbClr val="FFFFFF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93" name="Oval 67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000000">
                      <a:alpha val="89998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94" name="Oval 68"/>
              <p:cNvSpPr>
                <a:spLocks noChangeArrowheads="1"/>
              </p:cNvSpPr>
              <p:nvPr/>
            </p:nvSpPr>
            <p:spPr bwMode="gray">
              <a:xfrm>
                <a:off x="2849" y="1683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475A5A"/>
                  </a:gs>
                  <a:gs pos="50000">
                    <a:srgbClr val="83A6A7"/>
                  </a:gs>
                  <a:gs pos="100000">
                    <a:srgbClr val="475A5A"/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95" name="Oval 69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53696A"/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96" name="Oval 70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8" cy="816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297" name="Group 71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298" name="Oval 72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1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99" name="Oval 73"/>
                <p:cNvSpPr>
                  <a:spLocks noChangeArrowheads="1"/>
                </p:cNvSpPr>
                <p:nvPr/>
              </p:nvSpPr>
              <p:spPr bwMode="gray">
                <a:xfrm>
                  <a:off x="4184" y="1712"/>
                  <a:ext cx="1219" cy="122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00" name="Oval 74"/>
                <p:cNvSpPr>
                  <a:spLocks noChangeArrowheads="1"/>
                </p:cNvSpPr>
                <p:nvPr/>
              </p:nvSpPr>
              <p:spPr bwMode="gray">
                <a:xfrm>
                  <a:off x="4195" y="1727"/>
                  <a:ext cx="1162" cy="114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01" name="Oval 75"/>
                <p:cNvSpPr>
                  <a:spLocks noChangeArrowheads="1"/>
                </p:cNvSpPr>
                <p:nvPr/>
              </p:nvSpPr>
              <p:spPr bwMode="gray">
                <a:xfrm>
                  <a:off x="4264" y="1758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sp>
          <p:nvSpPr>
            <p:cNvPr id="291" name="矩形 290"/>
            <p:cNvSpPr/>
            <p:nvPr/>
          </p:nvSpPr>
          <p:spPr>
            <a:xfrm>
              <a:off x="1214438" y="1305019"/>
              <a:ext cx="596900" cy="5842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一</a:t>
              </a:r>
              <a:endParaRPr lang="zh-CN" altLang="en-US" sz="3200" dirty="0">
                <a:latin typeface="+mn-ea"/>
                <a:ea typeface="+mn-ea"/>
              </a:endParaRPr>
            </a:p>
          </p:txBody>
        </p:sp>
      </p:grpSp>
      <p:grpSp>
        <p:nvGrpSpPr>
          <p:cNvPr id="304" name="组合 303"/>
          <p:cNvGrpSpPr/>
          <p:nvPr/>
        </p:nvGrpSpPr>
        <p:grpSpPr>
          <a:xfrm>
            <a:off x="1081452" y="3701115"/>
            <a:ext cx="6767148" cy="1296000"/>
            <a:chOff x="1066800" y="3187702"/>
            <a:chExt cx="6324600" cy="1286403"/>
          </a:xfrm>
        </p:grpSpPr>
        <p:grpSp>
          <p:nvGrpSpPr>
            <p:cNvPr id="305" name="组合 63"/>
            <p:cNvGrpSpPr>
              <a:grpSpLocks/>
            </p:cNvGrpSpPr>
            <p:nvPr/>
          </p:nvGrpSpPr>
          <p:grpSpPr bwMode="auto">
            <a:xfrm>
              <a:off x="1447800" y="3335332"/>
              <a:ext cx="5943600" cy="1138773"/>
              <a:chOff x="1752601" y="2205030"/>
              <a:chExt cx="6934200" cy="1138036"/>
            </a:xfrm>
          </p:grpSpPr>
          <p:sp>
            <p:nvSpPr>
              <p:cNvPr id="318" name="AutoShape 4"/>
              <p:cNvSpPr>
                <a:spLocks noChangeArrowheads="1"/>
              </p:cNvSpPr>
              <p:nvPr/>
            </p:nvSpPr>
            <p:spPr bwMode="gray">
              <a:xfrm>
                <a:off x="1752601" y="2209798"/>
                <a:ext cx="6934200" cy="609206"/>
              </a:xfrm>
              <a:prstGeom prst="roundRect">
                <a:avLst>
                  <a:gd name="adj" fmla="val 10889"/>
                </a:avLst>
              </a:prstGeom>
              <a:gradFill flip="none" rotWithShape="1">
                <a:gsLst>
                  <a:gs pos="0">
                    <a:srgbClr val="FFFFFF"/>
                  </a:gs>
                  <a:gs pos="25000">
                    <a:srgbClr val="9999CC">
                      <a:lumMod val="40000"/>
                      <a:lumOff val="60000"/>
                    </a:srgbClr>
                  </a:gs>
                  <a:gs pos="75000">
                    <a:srgbClr val="9999CC">
                      <a:lumMod val="60000"/>
                      <a:lumOff val="40000"/>
                    </a:srgbClr>
                  </a:gs>
                </a:gsLst>
                <a:lin ang="5400000" scaled="0"/>
                <a:tileRect/>
              </a:gradFill>
              <a:ln w="38100">
                <a:noFill/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19" name="Text Box 9"/>
              <p:cNvSpPr txBox="1">
                <a:spLocks noChangeArrowheads="1"/>
              </p:cNvSpPr>
              <p:nvPr/>
            </p:nvSpPr>
            <p:spPr bwMode="gray">
              <a:xfrm>
                <a:off x="2397105" y="2205030"/>
                <a:ext cx="5700713" cy="113803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 dirty="0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HDFS</a:t>
                </a:r>
                <a:r>
                  <a:rPr lang="zh-CN" altLang="en-US" sz="3600" dirty="0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3600" dirty="0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GFS</a:t>
                </a:r>
                <a:r>
                  <a:rPr lang="zh-CN" altLang="en-US" sz="3600" dirty="0">
                    <a:latin typeface="黑体" pitchFamily="2" charset="-122"/>
                    <a:ea typeface="黑体" pitchFamily="2" charset="-122"/>
                  </a:rPr>
                  <a:t>的开源实现</a:t>
                </a:r>
              </a:p>
              <a:p>
                <a:endParaRPr lang="zh-CN" altLang="en-US" sz="32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306" name="Group 65"/>
            <p:cNvGrpSpPr>
              <a:grpSpLocks/>
            </p:cNvGrpSpPr>
            <p:nvPr/>
          </p:nvGrpSpPr>
          <p:grpSpPr bwMode="auto">
            <a:xfrm>
              <a:off x="1066800" y="3187702"/>
              <a:ext cx="854075" cy="922338"/>
              <a:chOff x="2789" y="1625"/>
              <a:chExt cx="847" cy="915"/>
            </a:xfrm>
          </p:grpSpPr>
          <p:sp>
            <p:nvSpPr>
              <p:cNvPr id="308" name="Oval 66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83A6A7"/>
                  </a:gs>
                  <a:gs pos="100000">
                    <a:srgbClr val="FFFFFF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09" name="Oval 67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000000">
                      <a:alpha val="89998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10" name="Oval 68"/>
              <p:cNvSpPr>
                <a:spLocks noChangeArrowheads="1"/>
              </p:cNvSpPr>
              <p:nvPr/>
            </p:nvSpPr>
            <p:spPr bwMode="gray">
              <a:xfrm>
                <a:off x="2849" y="1683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475A5A"/>
                  </a:gs>
                  <a:gs pos="50000">
                    <a:srgbClr val="83A6A7"/>
                  </a:gs>
                  <a:gs pos="100000">
                    <a:srgbClr val="475A5A"/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11" name="Oval 69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53696A"/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12" name="Oval 70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8" cy="816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313" name="Group 71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314" name="Oval 72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1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15" name="Oval 73"/>
                <p:cNvSpPr>
                  <a:spLocks noChangeArrowheads="1"/>
                </p:cNvSpPr>
                <p:nvPr/>
              </p:nvSpPr>
              <p:spPr bwMode="gray">
                <a:xfrm>
                  <a:off x="4184" y="1712"/>
                  <a:ext cx="1219" cy="122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16" name="Oval 74"/>
                <p:cNvSpPr>
                  <a:spLocks noChangeArrowheads="1"/>
                </p:cNvSpPr>
                <p:nvPr/>
              </p:nvSpPr>
              <p:spPr bwMode="gray">
                <a:xfrm>
                  <a:off x="4195" y="1727"/>
                  <a:ext cx="1162" cy="114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17" name="Oval 75"/>
                <p:cNvSpPr>
                  <a:spLocks noChangeArrowheads="1"/>
                </p:cNvSpPr>
                <p:nvPr/>
              </p:nvSpPr>
              <p:spPr bwMode="gray">
                <a:xfrm>
                  <a:off x="4264" y="1758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sp>
          <p:nvSpPr>
            <p:cNvPr id="307" name="矩形 306"/>
            <p:cNvSpPr/>
            <p:nvPr/>
          </p:nvSpPr>
          <p:spPr>
            <a:xfrm>
              <a:off x="1214438" y="3321052"/>
              <a:ext cx="59663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三</a:t>
              </a:r>
              <a:endParaRPr lang="zh-CN" altLang="en-US" sz="3200" dirty="0">
                <a:latin typeface="+mn-ea"/>
                <a:ea typeface="+mn-ea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1081452" y="4833601"/>
            <a:ext cx="6767148" cy="1296000"/>
            <a:chOff x="1066800" y="4340235"/>
            <a:chExt cx="6234090" cy="1281649"/>
          </a:xfrm>
        </p:grpSpPr>
        <p:grpSp>
          <p:nvGrpSpPr>
            <p:cNvPr id="321" name="组合 66"/>
            <p:cNvGrpSpPr>
              <a:grpSpLocks/>
            </p:cNvGrpSpPr>
            <p:nvPr/>
          </p:nvGrpSpPr>
          <p:grpSpPr bwMode="auto">
            <a:xfrm>
              <a:off x="1357290" y="4483111"/>
              <a:ext cx="5943600" cy="1138773"/>
              <a:chOff x="1752601" y="2209798"/>
              <a:chExt cx="6934200" cy="1138036"/>
            </a:xfrm>
          </p:grpSpPr>
          <p:sp>
            <p:nvSpPr>
              <p:cNvPr id="334" name="AutoShape 4"/>
              <p:cNvSpPr>
                <a:spLocks noChangeArrowheads="1"/>
              </p:cNvSpPr>
              <p:nvPr/>
            </p:nvSpPr>
            <p:spPr bwMode="gray">
              <a:xfrm>
                <a:off x="1752601" y="2209798"/>
                <a:ext cx="6934200" cy="609206"/>
              </a:xfrm>
              <a:prstGeom prst="roundRect">
                <a:avLst>
                  <a:gd name="adj" fmla="val 10889"/>
                </a:avLst>
              </a:prstGeom>
              <a:gradFill flip="none" rotWithShape="1">
                <a:gsLst>
                  <a:gs pos="0">
                    <a:srgbClr val="FFFFFF"/>
                  </a:gs>
                  <a:gs pos="25000">
                    <a:srgbClr val="9999CC">
                      <a:lumMod val="40000"/>
                      <a:lumOff val="60000"/>
                    </a:srgbClr>
                  </a:gs>
                  <a:gs pos="75000">
                    <a:srgbClr val="9999CC">
                      <a:lumMod val="60000"/>
                      <a:lumOff val="40000"/>
                    </a:srgbClr>
                  </a:gs>
                </a:gsLst>
                <a:lin ang="5400000" scaled="0"/>
                <a:tileRect/>
              </a:gradFill>
              <a:ln w="38100">
                <a:noFill/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35" name="Text Box 9"/>
              <p:cNvSpPr txBox="1">
                <a:spLocks noChangeArrowheads="1"/>
              </p:cNvSpPr>
              <p:nvPr/>
            </p:nvSpPr>
            <p:spPr bwMode="gray">
              <a:xfrm>
                <a:off x="2513807" y="2209798"/>
                <a:ext cx="5700713" cy="113803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 dirty="0" err="1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MapReduce</a:t>
                </a:r>
                <a:r>
                  <a:rPr lang="zh-CN" altLang="en-US" sz="3600" dirty="0">
                    <a:latin typeface="黑体" pitchFamily="2" charset="-122"/>
                    <a:ea typeface="黑体" pitchFamily="2" charset="-122"/>
                  </a:rPr>
                  <a:t> </a:t>
                </a:r>
              </a:p>
              <a:p>
                <a:endParaRPr lang="zh-CN" altLang="en-US" sz="32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322" name="Group 65"/>
            <p:cNvGrpSpPr>
              <a:grpSpLocks/>
            </p:cNvGrpSpPr>
            <p:nvPr/>
          </p:nvGrpSpPr>
          <p:grpSpPr bwMode="auto">
            <a:xfrm>
              <a:off x="1066800" y="4340235"/>
              <a:ext cx="854075" cy="922338"/>
              <a:chOff x="2789" y="1625"/>
              <a:chExt cx="847" cy="915"/>
            </a:xfrm>
          </p:grpSpPr>
          <p:sp>
            <p:nvSpPr>
              <p:cNvPr id="324" name="Oval 66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83A6A7"/>
                  </a:gs>
                  <a:gs pos="100000">
                    <a:srgbClr val="FFFFFF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25" name="Oval 67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000000">
                      <a:alpha val="89998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26" name="Oval 68"/>
              <p:cNvSpPr>
                <a:spLocks noChangeArrowheads="1"/>
              </p:cNvSpPr>
              <p:nvPr/>
            </p:nvSpPr>
            <p:spPr bwMode="gray">
              <a:xfrm>
                <a:off x="2849" y="1683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475A5A"/>
                  </a:gs>
                  <a:gs pos="50000">
                    <a:srgbClr val="83A6A7"/>
                  </a:gs>
                  <a:gs pos="100000">
                    <a:srgbClr val="475A5A"/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27" name="Oval 69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53696A"/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28" name="Oval 70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8" cy="816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329" name="Group 71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330" name="Oval 72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1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31" name="Oval 73"/>
                <p:cNvSpPr>
                  <a:spLocks noChangeArrowheads="1"/>
                </p:cNvSpPr>
                <p:nvPr/>
              </p:nvSpPr>
              <p:spPr bwMode="gray">
                <a:xfrm>
                  <a:off x="4184" y="1712"/>
                  <a:ext cx="1219" cy="122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32" name="Oval 74"/>
                <p:cNvSpPr>
                  <a:spLocks noChangeArrowheads="1"/>
                </p:cNvSpPr>
                <p:nvPr/>
              </p:nvSpPr>
              <p:spPr bwMode="gray">
                <a:xfrm>
                  <a:off x="4195" y="1727"/>
                  <a:ext cx="1162" cy="114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33" name="Oval 75"/>
                <p:cNvSpPr>
                  <a:spLocks noChangeArrowheads="1"/>
                </p:cNvSpPr>
                <p:nvPr/>
              </p:nvSpPr>
              <p:spPr bwMode="gray">
                <a:xfrm>
                  <a:off x="4264" y="1758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sp>
          <p:nvSpPr>
            <p:cNvPr id="323" name="矩形 322"/>
            <p:cNvSpPr/>
            <p:nvPr/>
          </p:nvSpPr>
          <p:spPr>
            <a:xfrm>
              <a:off x="1189038" y="4464057"/>
              <a:ext cx="59663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四</a:t>
              </a:r>
              <a:endParaRPr lang="zh-CN" altLang="en-US" sz="3200" dirty="0">
                <a:latin typeface="+mn-ea"/>
                <a:ea typeface="+mn-ea"/>
              </a:endParaRPr>
            </a:p>
          </p:txBody>
        </p:sp>
      </p:grpSp>
      <p:grpSp>
        <p:nvGrpSpPr>
          <p:cNvPr id="336" name="组合 335"/>
          <p:cNvGrpSpPr/>
          <p:nvPr/>
        </p:nvGrpSpPr>
        <p:grpSpPr>
          <a:xfrm>
            <a:off x="1081451" y="2568628"/>
            <a:ext cx="6767150" cy="1841501"/>
            <a:chOff x="1033482" y="2049448"/>
            <a:chExt cx="6324600" cy="1827865"/>
          </a:xfrm>
        </p:grpSpPr>
        <p:grpSp>
          <p:nvGrpSpPr>
            <p:cNvPr id="337" name="组合 63"/>
            <p:cNvGrpSpPr>
              <a:grpSpLocks/>
            </p:cNvGrpSpPr>
            <p:nvPr/>
          </p:nvGrpSpPr>
          <p:grpSpPr bwMode="auto">
            <a:xfrm>
              <a:off x="1414482" y="2197077"/>
              <a:ext cx="5943600" cy="1680236"/>
              <a:chOff x="1752601" y="2205030"/>
              <a:chExt cx="6934200" cy="1679149"/>
            </a:xfrm>
          </p:grpSpPr>
          <p:sp>
            <p:nvSpPr>
              <p:cNvPr id="350" name="AutoShape 4"/>
              <p:cNvSpPr>
                <a:spLocks noChangeArrowheads="1"/>
              </p:cNvSpPr>
              <p:nvPr/>
            </p:nvSpPr>
            <p:spPr bwMode="gray">
              <a:xfrm>
                <a:off x="1752601" y="2209798"/>
                <a:ext cx="6934200" cy="609206"/>
              </a:xfrm>
              <a:prstGeom prst="roundRect">
                <a:avLst>
                  <a:gd name="adj" fmla="val 10889"/>
                </a:avLst>
              </a:prstGeom>
              <a:gradFill flip="none" rotWithShape="1">
                <a:gsLst>
                  <a:gs pos="0">
                    <a:srgbClr val="FFFFFF"/>
                  </a:gs>
                  <a:gs pos="25000">
                    <a:srgbClr val="9999CC">
                      <a:lumMod val="40000"/>
                      <a:lumOff val="60000"/>
                    </a:srgbClr>
                  </a:gs>
                  <a:gs pos="75000">
                    <a:srgbClr val="9999CC">
                      <a:lumMod val="60000"/>
                      <a:lumOff val="40000"/>
                    </a:srgbClr>
                  </a:gs>
                </a:gsLst>
                <a:lin ang="5400000" scaled="0"/>
                <a:tileRect/>
              </a:gradFill>
              <a:ln w="38100">
                <a:noFill/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51" name="Text Box 9"/>
              <p:cNvSpPr txBox="1">
                <a:spLocks noChangeArrowheads="1"/>
              </p:cNvSpPr>
              <p:nvPr/>
            </p:nvSpPr>
            <p:spPr bwMode="gray">
              <a:xfrm>
                <a:off x="2397105" y="2205030"/>
                <a:ext cx="6289696" cy="167914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3600" dirty="0">
                    <a:latin typeface="黑体" pitchFamily="2" charset="-122"/>
                    <a:ea typeface="黑体" pitchFamily="2" charset="-122"/>
                  </a:rPr>
                  <a:t>布式文件系统</a:t>
                </a:r>
                <a:r>
                  <a:rPr lang="zh-CN" altLang="en-US" sz="3600" dirty="0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3600" dirty="0" err="1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GoogleGFS</a:t>
                </a:r>
                <a:r>
                  <a:rPr lang="zh-CN" altLang="en-US" sz="3600" dirty="0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）</a:t>
                </a:r>
              </a:p>
              <a:p>
                <a:endParaRPr lang="zh-CN" altLang="en-US" sz="32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338" name="Group 65"/>
            <p:cNvGrpSpPr>
              <a:grpSpLocks/>
            </p:cNvGrpSpPr>
            <p:nvPr/>
          </p:nvGrpSpPr>
          <p:grpSpPr bwMode="auto">
            <a:xfrm>
              <a:off x="1033482" y="2049448"/>
              <a:ext cx="854075" cy="922338"/>
              <a:chOff x="2789" y="1625"/>
              <a:chExt cx="847" cy="915"/>
            </a:xfrm>
          </p:grpSpPr>
          <p:sp>
            <p:nvSpPr>
              <p:cNvPr id="340" name="Oval 66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83A6A7"/>
                  </a:gs>
                  <a:gs pos="100000">
                    <a:srgbClr val="FFFFFF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41" name="Oval 67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000000">
                      <a:alpha val="89998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42" name="Oval 68"/>
              <p:cNvSpPr>
                <a:spLocks noChangeArrowheads="1"/>
              </p:cNvSpPr>
              <p:nvPr/>
            </p:nvSpPr>
            <p:spPr bwMode="gray">
              <a:xfrm>
                <a:off x="2849" y="1683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475A5A"/>
                  </a:gs>
                  <a:gs pos="50000">
                    <a:srgbClr val="83A6A7"/>
                  </a:gs>
                  <a:gs pos="100000">
                    <a:srgbClr val="475A5A"/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43" name="Oval 69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53696A"/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44" name="Oval 70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8" cy="816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345" name="Group 71"/>
              <p:cNvGrpSpPr>
                <a:grpSpLocks/>
              </p:cNvGrpSpPr>
              <p:nvPr/>
            </p:nvGrpSpPr>
            <p:grpSpPr bwMode="auto">
              <a:xfrm>
                <a:off x="2897" y="1735"/>
                <a:ext cx="686" cy="688"/>
                <a:chOff x="4166" y="1706"/>
                <a:chExt cx="1251" cy="1252"/>
              </a:xfrm>
            </p:grpSpPr>
            <p:sp>
              <p:nvSpPr>
                <p:cNvPr id="346" name="Oval 72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1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47" name="Oval 73"/>
                <p:cNvSpPr>
                  <a:spLocks noChangeArrowheads="1"/>
                </p:cNvSpPr>
                <p:nvPr/>
              </p:nvSpPr>
              <p:spPr bwMode="gray">
                <a:xfrm>
                  <a:off x="4184" y="1712"/>
                  <a:ext cx="1219" cy="122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48" name="Oval 74"/>
                <p:cNvSpPr>
                  <a:spLocks noChangeArrowheads="1"/>
                </p:cNvSpPr>
                <p:nvPr/>
              </p:nvSpPr>
              <p:spPr bwMode="gray">
                <a:xfrm>
                  <a:off x="4195" y="1727"/>
                  <a:ext cx="1162" cy="114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49" name="Oval 75"/>
                <p:cNvSpPr>
                  <a:spLocks noChangeArrowheads="1"/>
                </p:cNvSpPr>
                <p:nvPr/>
              </p:nvSpPr>
              <p:spPr bwMode="gray">
                <a:xfrm>
                  <a:off x="4264" y="1758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sp>
          <p:nvSpPr>
            <p:cNvPr id="339" name="矩形 338"/>
            <p:cNvSpPr/>
            <p:nvPr/>
          </p:nvSpPr>
          <p:spPr>
            <a:xfrm>
              <a:off x="1181120" y="2182798"/>
              <a:ext cx="596900" cy="5842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二</a:t>
              </a:r>
              <a:endParaRPr lang="zh-CN" altLang="en-US" sz="3200" dirty="0">
                <a:latin typeface="+mn-ea"/>
                <a:ea typeface="+mn-ea"/>
              </a:endParaRPr>
            </a:p>
          </p:txBody>
        </p:sp>
      </p:grpSp>
      <p:sp>
        <p:nvSpPr>
          <p:cNvPr id="369" name="Rectangle 35"/>
          <p:cNvSpPr>
            <a:spLocks noChangeArrowheads="1"/>
          </p:cNvSpPr>
          <p:nvPr/>
        </p:nvSpPr>
        <p:spPr bwMode="blackWhite">
          <a:xfrm>
            <a:off x="995303" y="2520005"/>
            <a:ext cx="8286750" cy="4099871"/>
          </a:xfrm>
          <a:prstGeom prst="rect">
            <a:avLst/>
          </a:prstGeom>
          <a:solidFill>
            <a:schemeClr val="bg1">
              <a:alpha val="74901"/>
            </a:schemeClr>
          </a:solidFill>
          <a:ln w="2540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222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81451" y="1730115"/>
            <a:ext cx="44234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在</a:t>
            </a:r>
            <a:r>
              <a:rPr lang="en-US" altLang="zh-CN" sz="2400" b="1" dirty="0">
                <a:solidFill>
                  <a:srgbClr val="FF0000"/>
                </a:solidFill>
              </a:rPr>
              <a:t>GFS</a:t>
            </a:r>
            <a:r>
              <a:rPr lang="zh-CN" altLang="en-US" sz="2400" b="1" dirty="0">
                <a:solidFill>
                  <a:srgbClr val="FF0000"/>
                </a:solidFill>
              </a:rPr>
              <a:t>中都哪些部分需要容错？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081451" y="2350408"/>
            <a:ext cx="8603615" cy="3839845"/>
            <a:chOff x="404893" y="1225552"/>
            <a:chExt cx="11358441" cy="5119686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04893" y="1225552"/>
              <a:ext cx="9254584" cy="5109595"/>
            </a:xfrm>
            <a:custGeom>
              <a:avLst/>
              <a:gdLst>
                <a:gd name="T0" fmla="*/ 1146 w 1938"/>
                <a:gd name="T1" fmla="*/ 919 h 1069"/>
                <a:gd name="T2" fmla="*/ 1178 w 1938"/>
                <a:gd name="T3" fmla="*/ 988 h 1069"/>
                <a:gd name="T4" fmla="*/ 1252 w 1938"/>
                <a:gd name="T5" fmla="*/ 991 h 1069"/>
                <a:gd name="T6" fmla="*/ 1191 w 1938"/>
                <a:gd name="T7" fmla="*/ 1063 h 1069"/>
                <a:gd name="T8" fmla="*/ 1142 w 1938"/>
                <a:gd name="T9" fmla="*/ 1014 h 1069"/>
                <a:gd name="T10" fmla="*/ 1006 w 1938"/>
                <a:gd name="T11" fmla="*/ 1007 h 1069"/>
                <a:gd name="T12" fmla="*/ 1046 w 1938"/>
                <a:gd name="T13" fmla="*/ 973 h 1069"/>
                <a:gd name="T14" fmla="*/ 1111 w 1938"/>
                <a:gd name="T15" fmla="*/ 1047 h 1069"/>
                <a:gd name="T16" fmla="*/ 1038 w 1938"/>
                <a:gd name="T17" fmla="*/ 1043 h 1069"/>
                <a:gd name="T18" fmla="*/ 1001 w 1938"/>
                <a:gd name="T19" fmla="*/ 919 h 1069"/>
                <a:gd name="T20" fmla="*/ 953 w 1938"/>
                <a:gd name="T21" fmla="*/ 790 h 1069"/>
                <a:gd name="T22" fmla="*/ 86 w 1938"/>
                <a:gd name="T23" fmla="*/ 780 h 1069"/>
                <a:gd name="T24" fmla="*/ 68 w 1938"/>
                <a:gd name="T25" fmla="*/ 279 h 1069"/>
                <a:gd name="T26" fmla="*/ 109 w 1938"/>
                <a:gd name="T27" fmla="*/ 278 h 1069"/>
                <a:gd name="T28" fmla="*/ 964 w 1938"/>
                <a:gd name="T29" fmla="*/ 782 h 1069"/>
                <a:gd name="T30" fmla="*/ 941 w 1938"/>
                <a:gd name="T31" fmla="*/ 750 h 1069"/>
                <a:gd name="T32" fmla="*/ 209 w 1938"/>
                <a:gd name="T33" fmla="*/ 735 h 1069"/>
                <a:gd name="T34" fmla="*/ 0 w 1938"/>
                <a:gd name="T35" fmla="*/ 216 h 1069"/>
                <a:gd name="T36" fmla="*/ 318 w 1938"/>
                <a:gd name="T37" fmla="*/ 130 h 1069"/>
                <a:gd name="T38" fmla="*/ 970 w 1938"/>
                <a:gd name="T39" fmla="*/ 133 h 1069"/>
                <a:gd name="T40" fmla="*/ 319 w 1938"/>
                <a:gd name="T41" fmla="*/ 136 h 1069"/>
                <a:gd name="T42" fmla="*/ 339 w 1938"/>
                <a:gd name="T43" fmla="*/ 191 h 1069"/>
                <a:gd name="T44" fmla="*/ 339 w 1938"/>
                <a:gd name="T45" fmla="*/ 194 h 1069"/>
                <a:gd name="T46" fmla="*/ 319 w 1938"/>
                <a:gd name="T47" fmla="*/ 216 h 1069"/>
                <a:gd name="T48" fmla="*/ 940 w 1938"/>
                <a:gd name="T49" fmla="*/ 745 h 1069"/>
                <a:gd name="T50" fmla="*/ 965 w 1938"/>
                <a:gd name="T51" fmla="*/ 720 h 1069"/>
                <a:gd name="T52" fmla="*/ 1013 w 1938"/>
                <a:gd name="T53" fmla="*/ 532 h 1069"/>
                <a:gd name="T54" fmla="*/ 1035 w 1938"/>
                <a:gd name="T55" fmla="*/ 533 h 1069"/>
                <a:gd name="T56" fmla="*/ 1073 w 1938"/>
                <a:gd name="T57" fmla="*/ 719 h 1069"/>
                <a:gd name="T58" fmla="*/ 1072 w 1938"/>
                <a:gd name="T59" fmla="*/ 501 h 1069"/>
                <a:gd name="T60" fmla="*/ 971 w 1938"/>
                <a:gd name="T61" fmla="*/ 14 h 1069"/>
                <a:gd name="T62" fmla="*/ 1938 w 1938"/>
                <a:gd name="T63" fmla="*/ 3 h 1069"/>
                <a:gd name="T64" fmla="*/ 1886 w 1938"/>
                <a:gd name="T65" fmla="*/ 691 h 1069"/>
                <a:gd name="T66" fmla="*/ 1873 w 1938"/>
                <a:gd name="T67" fmla="*/ 687 h 1069"/>
                <a:gd name="T68" fmla="*/ 1077 w 1938"/>
                <a:gd name="T69" fmla="*/ 501 h 1069"/>
                <a:gd name="T70" fmla="*/ 1075 w 1938"/>
                <a:gd name="T71" fmla="*/ 720 h 1069"/>
                <a:gd name="T72" fmla="*/ 1934 w 1938"/>
                <a:gd name="T73" fmla="*/ 496 h 1069"/>
                <a:gd name="T74" fmla="*/ 976 w 1938"/>
                <a:gd name="T75" fmla="*/ 496 h 1069"/>
                <a:gd name="T76" fmla="*/ 1493 w 1938"/>
                <a:gd name="T77" fmla="*/ 818 h 1069"/>
                <a:gd name="T78" fmla="*/ 1492 w 1938"/>
                <a:gd name="T79" fmla="*/ 915 h 1069"/>
                <a:gd name="T80" fmla="*/ 969 w 1938"/>
                <a:gd name="T81" fmla="*/ 915 h 1069"/>
                <a:gd name="T82" fmla="*/ 4 w 1938"/>
                <a:gd name="T83" fmla="*/ 4 h 1069"/>
                <a:gd name="T84" fmla="*/ 314 w 1938"/>
                <a:gd name="T85" fmla="*/ 4 h 1069"/>
                <a:gd name="T86" fmla="*/ 4 w 1938"/>
                <a:gd name="T87" fmla="*/ 211 h 1069"/>
                <a:gd name="T88" fmla="*/ 1182 w 1938"/>
                <a:gd name="T89" fmla="*/ 994 h 1069"/>
                <a:gd name="T90" fmla="*/ 1238 w 1938"/>
                <a:gd name="T91" fmla="*/ 1058 h 1069"/>
                <a:gd name="T92" fmla="*/ 1182 w 1938"/>
                <a:gd name="T93" fmla="*/ 994 h 1069"/>
                <a:gd name="T94" fmla="*/ 1042 w 1938"/>
                <a:gd name="T95" fmla="*/ 1043 h 1069"/>
                <a:gd name="T96" fmla="*/ 1107 w 1938"/>
                <a:gd name="T97" fmla="*/ 1048 h 1069"/>
                <a:gd name="T98" fmla="*/ 1241 w 1938"/>
                <a:gd name="T99" fmla="*/ 991 h 1069"/>
                <a:gd name="T100" fmla="*/ 1187 w 1938"/>
                <a:gd name="T101" fmla="*/ 990 h 1069"/>
                <a:gd name="T102" fmla="*/ 1048 w 1938"/>
                <a:gd name="T103" fmla="*/ 977 h 1069"/>
                <a:gd name="T104" fmla="*/ 1101 w 1938"/>
                <a:gd name="T105" fmla="*/ 978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8" h="1069">
                  <a:moveTo>
                    <a:pt x="1497" y="720"/>
                  </a:moveTo>
                  <a:cubicBezTo>
                    <a:pt x="1497" y="787"/>
                    <a:pt x="1497" y="852"/>
                    <a:pt x="1497" y="919"/>
                  </a:cubicBezTo>
                  <a:cubicBezTo>
                    <a:pt x="1380" y="919"/>
                    <a:pt x="1263" y="919"/>
                    <a:pt x="1146" y="919"/>
                  </a:cubicBezTo>
                  <a:cubicBezTo>
                    <a:pt x="1146" y="949"/>
                    <a:pt x="1146" y="979"/>
                    <a:pt x="1146" y="1009"/>
                  </a:cubicBezTo>
                  <a:cubicBezTo>
                    <a:pt x="1156" y="1009"/>
                    <a:pt x="1167" y="1009"/>
                    <a:pt x="1178" y="1009"/>
                  </a:cubicBezTo>
                  <a:cubicBezTo>
                    <a:pt x="1178" y="1002"/>
                    <a:pt x="1179" y="995"/>
                    <a:pt x="1178" y="988"/>
                  </a:cubicBezTo>
                  <a:cubicBezTo>
                    <a:pt x="1178" y="981"/>
                    <a:pt x="1181" y="976"/>
                    <a:pt x="1188" y="973"/>
                  </a:cubicBezTo>
                  <a:cubicBezTo>
                    <a:pt x="1205" y="965"/>
                    <a:pt x="1223" y="965"/>
                    <a:pt x="1240" y="972"/>
                  </a:cubicBezTo>
                  <a:cubicBezTo>
                    <a:pt x="1248" y="975"/>
                    <a:pt x="1252" y="982"/>
                    <a:pt x="1252" y="991"/>
                  </a:cubicBezTo>
                  <a:cubicBezTo>
                    <a:pt x="1252" y="1008"/>
                    <a:pt x="1251" y="1026"/>
                    <a:pt x="1252" y="1044"/>
                  </a:cubicBezTo>
                  <a:cubicBezTo>
                    <a:pt x="1253" y="1054"/>
                    <a:pt x="1248" y="1060"/>
                    <a:pt x="1239" y="1063"/>
                  </a:cubicBezTo>
                  <a:cubicBezTo>
                    <a:pt x="1224" y="1069"/>
                    <a:pt x="1207" y="1068"/>
                    <a:pt x="1191" y="1063"/>
                  </a:cubicBezTo>
                  <a:cubicBezTo>
                    <a:pt x="1183" y="1060"/>
                    <a:pt x="1178" y="1054"/>
                    <a:pt x="1178" y="1044"/>
                  </a:cubicBezTo>
                  <a:cubicBezTo>
                    <a:pt x="1179" y="1034"/>
                    <a:pt x="1178" y="1025"/>
                    <a:pt x="1178" y="1014"/>
                  </a:cubicBezTo>
                  <a:cubicBezTo>
                    <a:pt x="1166" y="1014"/>
                    <a:pt x="1155" y="1014"/>
                    <a:pt x="1142" y="1014"/>
                  </a:cubicBezTo>
                  <a:cubicBezTo>
                    <a:pt x="1142" y="982"/>
                    <a:pt x="1142" y="951"/>
                    <a:pt x="1142" y="920"/>
                  </a:cubicBezTo>
                  <a:cubicBezTo>
                    <a:pt x="1096" y="920"/>
                    <a:pt x="1051" y="920"/>
                    <a:pt x="1006" y="920"/>
                  </a:cubicBezTo>
                  <a:cubicBezTo>
                    <a:pt x="1006" y="949"/>
                    <a:pt x="1006" y="978"/>
                    <a:pt x="1006" y="1007"/>
                  </a:cubicBezTo>
                  <a:cubicBezTo>
                    <a:pt x="1016" y="1007"/>
                    <a:pt x="1026" y="1007"/>
                    <a:pt x="1038" y="1007"/>
                  </a:cubicBezTo>
                  <a:cubicBezTo>
                    <a:pt x="1038" y="1001"/>
                    <a:pt x="1039" y="994"/>
                    <a:pt x="1038" y="988"/>
                  </a:cubicBezTo>
                  <a:cubicBezTo>
                    <a:pt x="1037" y="981"/>
                    <a:pt x="1040" y="976"/>
                    <a:pt x="1046" y="973"/>
                  </a:cubicBezTo>
                  <a:cubicBezTo>
                    <a:pt x="1065" y="965"/>
                    <a:pt x="1084" y="964"/>
                    <a:pt x="1102" y="974"/>
                  </a:cubicBezTo>
                  <a:cubicBezTo>
                    <a:pt x="1106" y="976"/>
                    <a:pt x="1111" y="983"/>
                    <a:pt x="1111" y="989"/>
                  </a:cubicBezTo>
                  <a:cubicBezTo>
                    <a:pt x="1112" y="1008"/>
                    <a:pt x="1111" y="1028"/>
                    <a:pt x="1111" y="1047"/>
                  </a:cubicBezTo>
                  <a:cubicBezTo>
                    <a:pt x="1112" y="1056"/>
                    <a:pt x="1105" y="1060"/>
                    <a:pt x="1098" y="1063"/>
                  </a:cubicBezTo>
                  <a:cubicBezTo>
                    <a:pt x="1083" y="1069"/>
                    <a:pt x="1067" y="1068"/>
                    <a:pt x="1051" y="1063"/>
                  </a:cubicBezTo>
                  <a:cubicBezTo>
                    <a:pt x="1042" y="1060"/>
                    <a:pt x="1037" y="1053"/>
                    <a:pt x="1038" y="1043"/>
                  </a:cubicBezTo>
                  <a:cubicBezTo>
                    <a:pt x="1038" y="1033"/>
                    <a:pt x="1038" y="1023"/>
                    <a:pt x="1038" y="1012"/>
                  </a:cubicBezTo>
                  <a:cubicBezTo>
                    <a:pt x="1026" y="1012"/>
                    <a:pt x="1014" y="1012"/>
                    <a:pt x="1001" y="1012"/>
                  </a:cubicBezTo>
                  <a:cubicBezTo>
                    <a:pt x="1001" y="981"/>
                    <a:pt x="1001" y="951"/>
                    <a:pt x="1001" y="919"/>
                  </a:cubicBezTo>
                  <a:cubicBezTo>
                    <a:pt x="989" y="919"/>
                    <a:pt x="978" y="919"/>
                    <a:pt x="965" y="919"/>
                  </a:cubicBezTo>
                  <a:cubicBezTo>
                    <a:pt x="965" y="876"/>
                    <a:pt x="965" y="834"/>
                    <a:pt x="965" y="790"/>
                  </a:cubicBezTo>
                  <a:cubicBezTo>
                    <a:pt x="960" y="790"/>
                    <a:pt x="956" y="790"/>
                    <a:pt x="953" y="790"/>
                  </a:cubicBezTo>
                  <a:cubicBezTo>
                    <a:pt x="669" y="790"/>
                    <a:pt x="386" y="790"/>
                    <a:pt x="102" y="790"/>
                  </a:cubicBezTo>
                  <a:cubicBezTo>
                    <a:pt x="100" y="790"/>
                    <a:pt x="98" y="790"/>
                    <a:pt x="96" y="790"/>
                  </a:cubicBezTo>
                  <a:cubicBezTo>
                    <a:pt x="88" y="792"/>
                    <a:pt x="86" y="788"/>
                    <a:pt x="86" y="780"/>
                  </a:cubicBezTo>
                  <a:cubicBezTo>
                    <a:pt x="86" y="613"/>
                    <a:pt x="86" y="446"/>
                    <a:pt x="86" y="279"/>
                  </a:cubicBezTo>
                  <a:cubicBezTo>
                    <a:pt x="86" y="275"/>
                    <a:pt x="86" y="271"/>
                    <a:pt x="86" y="265"/>
                  </a:cubicBezTo>
                  <a:cubicBezTo>
                    <a:pt x="79" y="270"/>
                    <a:pt x="75" y="274"/>
                    <a:pt x="68" y="279"/>
                  </a:cubicBezTo>
                  <a:cubicBezTo>
                    <a:pt x="75" y="257"/>
                    <a:pt x="82" y="238"/>
                    <a:pt x="90" y="216"/>
                  </a:cubicBezTo>
                  <a:cubicBezTo>
                    <a:pt x="97" y="238"/>
                    <a:pt x="104" y="257"/>
                    <a:pt x="111" y="276"/>
                  </a:cubicBezTo>
                  <a:cubicBezTo>
                    <a:pt x="110" y="277"/>
                    <a:pt x="110" y="277"/>
                    <a:pt x="109" y="278"/>
                  </a:cubicBezTo>
                  <a:cubicBezTo>
                    <a:pt x="105" y="274"/>
                    <a:pt x="101" y="270"/>
                    <a:pt x="95" y="266"/>
                  </a:cubicBezTo>
                  <a:cubicBezTo>
                    <a:pt x="95" y="438"/>
                    <a:pt x="95" y="610"/>
                    <a:pt x="95" y="782"/>
                  </a:cubicBezTo>
                  <a:cubicBezTo>
                    <a:pt x="384" y="782"/>
                    <a:pt x="674" y="782"/>
                    <a:pt x="964" y="782"/>
                  </a:cubicBezTo>
                  <a:cubicBezTo>
                    <a:pt x="964" y="772"/>
                    <a:pt x="964" y="761"/>
                    <a:pt x="964" y="749"/>
                  </a:cubicBezTo>
                  <a:cubicBezTo>
                    <a:pt x="955" y="752"/>
                    <a:pt x="947" y="755"/>
                    <a:pt x="937" y="758"/>
                  </a:cubicBezTo>
                  <a:cubicBezTo>
                    <a:pt x="938" y="755"/>
                    <a:pt x="939" y="753"/>
                    <a:pt x="941" y="750"/>
                  </a:cubicBezTo>
                  <a:cubicBezTo>
                    <a:pt x="937" y="750"/>
                    <a:pt x="934" y="750"/>
                    <a:pt x="930" y="750"/>
                  </a:cubicBezTo>
                  <a:cubicBezTo>
                    <a:pt x="695" y="750"/>
                    <a:pt x="459" y="750"/>
                    <a:pt x="224" y="750"/>
                  </a:cubicBezTo>
                  <a:cubicBezTo>
                    <a:pt x="209" y="750"/>
                    <a:pt x="209" y="750"/>
                    <a:pt x="209" y="735"/>
                  </a:cubicBezTo>
                  <a:cubicBezTo>
                    <a:pt x="209" y="566"/>
                    <a:pt x="209" y="397"/>
                    <a:pt x="209" y="228"/>
                  </a:cubicBezTo>
                  <a:cubicBezTo>
                    <a:pt x="209" y="225"/>
                    <a:pt x="209" y="221"/>
                    <a:pt x="209" y="216"/>
                  </a:cubicBezTo>
                  <a:cubicBezTo>
                    <a:pt x="139" y="216"/>
                    <a:pt x="70" y="216"/>
                    <a:pt x="0" y="216"/>
                  </a:cubicBezTo>
                  <a:cubicBezTo>
                    <a:pt x="0" y="144"/>
                    <a:pt x="0" y="72"/>
                    <a:pt x="0" y="0"/>
                  </a:cubicBezTo>
                  <a:cubicBezTo>
                    <a:pt x="106" y="0"/>
                    <a:pt x="212" y="0"/>
                    <a:pt x="318" y="0"/>
                  </a:cubicBezTo>
                  <a:cubicBezTo>
                    <a:pt x="318" y="43"/>
                    <a:pt x="318" y="86"/>
                    <a:pt x="318" y="130"/>
                  </a:cubicBezTo>
                  <a:cubicBezTo>
                    <a:pt x="527" y="130"/>
                    <a:pt x="735" y="130"/>
                    <a:pt x="944" y="130"/>
                  </a:cubicBezTo>
                  <a:cubicBezTo>
                    <a:pt x="943" y="128"/>
                    <a:pt x="941" y="126"/>
                    <a:pt x="940" y="123"/>
                  </a:cubicBezTo>
                  <a:cubicBezTo>
                    <a:pt x="950" y="126"/>
                    <a:pt x="959" y="129"/>
                    <a:pt x="970" y="133"/>
                  </a:cubicBezTo>
                  <a:cubicBezTo>
                    <a:pt x="959" y="137"/>
                    <a:pt x="951" y="140"/>
                    <a:pt x="941" y="143"/>
                  </a:cubicBezTo>
                  <a:cubicBezTo>
                    <a:pt x="942" y="140"/>
                    <a:pt x="942" y="138"/>
                    <a:pt x="943" y="136"/>
                  </a:cubicBezTo>
                  <a:cubicBezTo>
                    <a:pt x="735" y="136"/>
                    <a:pt x="527" y="136"/>
                    <a:pt x="319" y="136"/>
                  </a:cubicBezTo>
                  <a:cubicBezTo>
                    <a:pt x="319" y="154"/>
                    <a:pt x="319" y="172"/>
                    <a:pt x="319" y="190"/>
                  </a:cubicBezTo>
                  <a:cubicBezTo>
                    <a:pt x="326" y="188"/>
                    <a:pt x="334" y="186"/>
                    <a:pt x="342" y="183"/>
                  </a:cubicBezTo>
                  <a:cubicBezTo>
                    <a:pt x="341" y="186"/>
                    <a:pt x="341" y="188"/>
                    <a:pt x="339" y="191"/>
                  </a:cubicBezTo>
                  <a:cubicBezTo>
                    <a:pt x="550" y="191"/>
                    <a:pt x="759" y="191"/>
                    <a:pt x="968" y="191"/>
                  </a:cubicBezTo>
                  <a:cubicBezTo>
                    <a:pt x="968" y="192"/>
                    <a:pt x="968" y="193"/>
                    <a:pt x="968" y="194"/>
                  </a:cubicBezTo>
                  <a:cubicBezTo>
                    <a:pt x="759" y="194"/>
                    <a:pt x="550" y="194"/>
                    <a:pt x="339" y="194"/>
                  </a:cubicBezTo>
                  <a:cubicBezTo>
                    <a:pt x="341" y="198"/>
                    <a:pt x="341" y="200"/>
                    <a:pt x="343" y="203"/>
                  </a:cubicBezTo>
                  <a:cubicBezTo>
                    <a:pt x="335" y="200"/>
                    <a:pt x="327" y="198"/>
                    <a:pt x="319" y="195"/>
                  </a:cubicBezTo>
                  <a:cubicBezTo>
                    <a:pt x="319" y="202"/>
                    <a:pt x="319" y="208"/>
                    <a:pt x="319" y="216"/>
                  </a:cubicBezTo>
                  <a:cubicBezTo>
                    <a:pt x="283" y="216"/>
                    <a:pt x="248" y="216"/>
                    <a:pt x="213" y="216"/>
                  </a:cubicBezTo>
                  <a:cubicBezTo>
                    <a:pt x="213" y="393"/>
                    <a:pt x="213" y="569"/>
                    <a:pt x="213" y="745"/>
                  </a:cubicBezTo>
                  <a:cubicBezTo>
                    <a:pt x="455" y="745"/>
                    <a:pt x="698" y="745"/>
                    <a:pt x="940" y="745"/>
                  </a:cubicBezTo>
                  <a:cubicBezTo>
                    <a:pt x="939" y="743"/>
                    <a:pt x="938" y="741"/>
                    <a:pt x="937" y="738"/>
                  </a:cubicBezTo>
                  <a:cubicBezTo>
                    <a:pt x="947" y="741"/>
                    <a:pt x="955" y="744"/>
                    <a:pt x="965" y="747"/>
                  </a:cubicBezTo>
                  <a:cubicBezTo>
                    <a:pt x="965" y="737"/>
                    <a:pt x="965" y="729"/>
                    <a:pt x="965" y="720"/>
                  </a:cubicBezTo>
                  <a:cubicBezTo>
                    <a:pt x="984" y="720"/>
                    <a:pt x="1002" y="720"/>
                    <a:pt x="1021" y="720"/>
                  </a:cubicBezTo>
                  <a:cubicBezTo>
                    <a:pt x="1021" y="656"/>
                    <a:pt x="1021" y="592"/>
                    <a:pt x="1021" y="528"/>
                  </a:cubicBezTo>
                  <a:cubicBezTo>
                    <a:pt x="1018" y="530"/>
                    <a:pt x="1016" y="531"/>
                    <a:pt x="1013" y="532"/>
                  </a:cubicBezTo>
                  <a:cubicBezTo>
                    <a:pt x="1016" y="522"/>
                    <a:pt x="1019" y="514"/>
                    <a:pt x="1022" y="505"/>
                  </a:cubicBezTo>
                  <a:cubicBezTo>
                    <a:pt x="1023" y="505"/>
                    <a:pt x="1024" y="505"/>
                    <a:pt x="1025" y="505"/>
                  </a:cubicBezTo>
                  <a:cubicBezTo>
                    <a:pt x="1028" y="513"/>
                    <a:pt x="1031" y="522"/>
                    <a:pt x="1035" y="533"/>
                  </a:cubicBezTo>
                  <a:cubicBezTo>
                    <a:pt x="1031" y="531"/>
                    <a:pt x="1029" y="530"/>
                    <a:pt x="1027" y="528"/>
                  </a:cubicBezTo>
                  <a:cubicBezTo>
                    <a:pt x="1027" y="592"/>
                    <a:pt x="1027" y="655"/>
                    <a:pt x="1027" y="719"/>
                  </a:cubicBezTo>
                  <a:cubicBezTo>
                    <a:pt x="1042" y="719"/>
                    <a:pt x="1057" y="719"/>
                    <a:pt x="1073" y="719"/>
                  </a:cubicBezTo>
                  <a:cubicBezTo>
                    <a:pt x="1070" y="710"/>
                    <a:pt x="1068" y="701"/>
                    <a:pt x="1064" y="691"/>
                  </a:cubicBezTo>
                  <a:cubicBezTo>
                    <a:pt x="1067" y="692"/>
                    <a:pt x="1069" y="693"/>
                    <a:pt x="1072" y="694"/>
                  </a:cubicBezTo>
                  <a:cubicBezTo>
                    <a:pt x="1072" y="630"/>
                    <a:pt x="1072" y="566"/>
                    <a:pt x="1072" y="501"/>
                  </a:cubicBezTo>
                  <a:cubicBezTo>
                    <a:pt x="1039" y="501"/>
                    <a:pt x="1006" y="501"/>
                    <a:pt x="972" y="501"/>
                  </a:cubicBezTo>
                  <a:cubicBezTo>
                    <a:pt x="971" y="496"/>
                    <a:pt x="971" y="493"/>
                    <a:pt x="971" y="490"/>
                  </a:cubicBezTo>
                  <a:cubicBezTo>
                    <a:pt x="971" y="331"/>
                    <a:pt x="971" y="172"/>
                    <a:pt x="971" y="14"/>
                  </a:cubicBezTo>
                  <a:cubicBezTo>
                    <a:pt x="971" y="5"/>
                    <a:pt x="973" y="2"/>
                    <a:pt x="982" y="2"/>
                  </a:cubicBezTo>
                  <a:cubicBezTo>
                    <a:pt x="1297" y="3"/>
                    <a:pt x="1612" y="3"/>
                    <a:pt x="1928" y="3"/>
                  </a:cubicBezTo>
                  <a:cubicBezTo>
                    <a:pt x="1931" y="3"/>
                    <a:pt x="1934" y="3"/>
                    <a:pt x="1938" y="3"/>
                  </a:cubicBezTo>
                  <a:cubicBezTo>
                    <a:pt x="1938" y="169"/>
                    <a:pt x="1938" y="334"/>
                    <a:pt x="1938" y="500"/>
                  </a:cubicBezTo>
                  <a:cubicBezTo>
                    <a:pt x="1921" y="500"/>
                    <a:pt x="1904" y="500"/>
                    <a:pt x="1886" y="500"/>
                  </a:cubicBezTo>
                  <a:cubicBezTo>
                    <a:pt x="1886" y="564"/>
                    <a:pt x="1886" y="627"/>
                    <a:pt x="1886" y="691"/>
                  </a:cubicBezTo>
                  <a:cubicBezTo>
                    <a:pt x="1888" y="690"/>
                    <a:pt x="1890" y="689"/>
                    <a:pt x="1894" y="687"/>
                  </a:cubicBezTo>
                  <a:cubicBezTo>
                    <a:pt x="1890" y="697"/>
                    <a:pt x="1887" y="706"/>
                    <a:pt x="1884" y="717"/>
                  </a:cubicBezTo>
                  <a:cubicBezTo>
                    <a:pt x="1880" y="706"/>
                    <a:pt x="1877" y="697"/>
                    <a:pt x="1873" y="687"/>
                  </a:cubicBezTo>
                  <a:cubicBezTo>
                    <a:pt x="1876" y="688"/>
                    <a:pt x="1878" y="689"/>
                    <a:pt x="1881" y="691"/>
                  </a:cubicBezTo>
                  <a:cubicBezTo>
                    <a:pt x="1881" y="627"/>
                    <a:pt x="1881" y="564"/>
                    <a:pt x="1881" y="501"/>
                  </a:cubicBezTo>
                  <a:cubicBezTo>
                    <a:pt x="1613" y="501"/>
                    <a:pt x="1345" y="501"/>
                    <a:pt x="1077" y="501"/>
                  </a:cubicBezTo>
                  <a:cubicBezTo>
                    <a:pt x="1077" y="565"/>
                    <a:pt x="1077" y="629"/>
                    <a:pt x="1077" y="694"/>
                  </a:cubicBezTo>
                  <a:cubicBezTo>
                    <a:pt x="1079" y="693"/>
                    <a:pt x="1081" y="692"/>
                    <a:pt x="1084" y="690"/>
                  </a:cubicBezTo>
                  <a:cubicBezTo>
                    <a:pt x="1081" y="701"/>
                    <a:pt x="1078" y="710"/>
                    <a:pt x="1075" y="720"/>
                  </a:cubicBezTo>
                  <a:cubicBezTo>
                    <a:pt x="1216" y="720"/>
                    <a:pt x="1356" y="720"/>
                    <a:pt x="1497" y="720"/>
                  </a:cubicBezTo>
                  <a:close/>
                  <a:moveTo>
                    <a:pt x="976" y="496"/>
                  </a:moveTo>
                  <a:cubicBezTo>
                    <a:pt x="1296" y="496"/>
                    <a:pt x="1615" y="496"/>
                    <a:pt x="1934" y="496"/>
                  </a:cubicBezTo>
                  <a:cubicBezTo>
                    <a:pt x="1934" y="333"/>
                    <a:pt x="1934" y="170"/>
                    <a:pt x="1934" y="7"/>
                  </a:cubicBezTo>
                  <a:cubicBezTo>
                    <a:pt x="1614" y="7"/>
                    <a:pt x="1295" y="7"/>
                    <a:pt x="976" y="7"/>
                  </a:cubicBezTo>
                  <a:cubicBezTo>
                    <a:pt x="976" y="171"/>
                    <a:pt x="976" y="333"/>
                    <a:pt x="976" y="496"/>
                  </a:cubicBezTo>
                  <a:close/>
                  <a:moveTo>
                    <a:pt x="969" y="724"/>
                  </a:moveTo>
                  <a:cubicBezTo>
                    <a:pt x="969" y="756"/>
                    <a:pt x="969" y="787"/>
                    <a:pt x="969" y="818"/>
                  </a:cubicBezTo>
                  <a:cubicBezTo>
                    <a:pt x="1144" y="818"/>
                    <a:pt x="1318" y="818"/>
                    <a:pt x="1493" y="818"/>
                  </a:cubicBezTo>
                  <a:cubicBezTo>
                    <a:pt x="1493" y="787"/>
                    <a:pt x="1493" y="756"/>
                    <a:pt x="1493" y="724"/>
                  </a:cubicBezTo>
                  <a:cubicBezTo>
                    <a:pt x="1318" y="724"/>
                    <a:pt x="1144" y="724"/>
                    <a:pt x="969" y="724"/>
                  </a:cubicBezTo>
                  <a:close/>
                  <a:moveTo>
                    <a:pt x="1492" y="915"/>
                  </a:moveTo>
                  <a:cubicBezTo>
                    <a:pt x="1492" y="884"/>
                    <a:pt x="1492" y="853"/>
                    <a:pt x="1492" y="824"/>
                  </a:cubicBezTo>
                  <a:cubicBezTo>
                    <a:pt x="1318" y="824"/>
                    <a:pt x="1143" y="824"/>
                    <a:pt x="969" y="824"/>
                  </a:cubicBezTo>
                  <a:cubicBezTo>
                    <a:pt x="969" y="854"/>
                    <a:pt x="969" y="884"/>
                    <a:pt x="969" y="915"/>
                  </a:cubicBezTo>
                  <a:cubicBezTo>
                    <a:pt x="1144" y="915"/>
                    <a:pt x="1318" y="915"/>
                    <a:pt x="1492" y="915"/>
                  </a:cubicBezTo>
                  <a:close/>
                  <a:moveTo>
                    <a:pt x="314" y="4"/>
                  </a:moveTo>
                  <a:cubicBezTo>
                    <a:pt x="210" y="4"/>
                    <a:pt x="107" y="4"/>
                    <a:pt x="4" y="4"/>
                  </a:cubicBezTo>
                  <a:cubicBezTo>
                    <a:pt x="4" y="40"/>
                    <a:pt x="4" y="76"/>
                    <a:pt x="4" y="112"/>
                  </a:cubicBezTo>
                  <a:cubicBezTo>
                    <a:pt x="107" y="112"/>
                    <a:pt x="210" y="112"/>
                    <a:pt x="314" y="112"/>
                  </a:cubicBezTo>
                  <a:cubicBezTo>
                    <a:pt x="314" y="76"/>
                    <a:pt x="314" y="40"/>
                    <a:pt x="314" y="4"/>
                  </a:cubicBezTo>
                  <a:close/>
                  <a:moveTo>
                    <a:pt x="314" y="117"/>
                  </a:moveTo>
                  <a:cubicBezTo>
                    <a:pt x="210" y="117"/>
                    <a:pt x="107" y="117"/>
                    <a:pt x="4" y="117"/>
                  </a:cubicBezTo>
                  <a:cubicBezTo>
                    <a:pt x="4" y="149"/>
                    <a:pt x="4" y="180"/>
                    <a:pt x="4" y="211"/>
                  </a:cubicBezTo>
                  <a:cubicBezTo>
                    <a:pt x="107" y="211"/>
                    <a:pt x="211" y="211"/>
                    <a:pt x="314" y="211"/>
                  </a:cubicBezTo>
                  <a:cubicBezTo>
                    <a:pt x="314" y="180"/>
                    <a:pt x="314" y="149"/>
                    <a:pt x="314" y="117"/>
                  </a:cubicBezTo>
                  <a:close/>
                  <a:moveTo>
                    <a:pt x="1182" y="994"/>
                  </a:moveTo>
                  <a:cubicBezTo>
                    <a:pt x="1182" y="1011"/>
                    <a:pt x="1183" y="1027"/>
                    <a:pt x="1182" y="1043"/>
                  </a:cubicBezTo>
                  <a:cubicBezTo>
                    <a:pt x="1182" y="1051"/>
                    <a:pt x="1186" y="1056"/>
                    <a:pt x="1193" y="1059"/>
                  </a:cubicBezTo>
                  <a:cubicBezTo>
                    <a:pt x="1208" y="1064"/>
                    <a:pt x="1223" y="1064"/>
                    <a:pt x="1238" y="1058"/>
                  </a:cubicBezTo>
                  <a:cubicBezTo>
                    <a:pt x="1242" y="1057"/>
                    <a:pt x="1247" y="1052"/>
                    <a:pt x="1247" y="1048"/>
                  </a:cubicBezTo>
                  <a:cubicBezTo>
                    <a:pt x="1248" y="1030"/>
                    <a:pt x="1248" y="1012"/>
                    <a:pt x="1248" y="993"/>
                  </a:cubicBezTo>
                  <a:cubicBezTo>
                    <a:pt x="1226" y="1004"/>
                    <a:pt x="1205" y="1004"/>
                    <a:pt x="1182" y="994"/>
                  </a:cubicBezTo>
                  <a:close/>
                  <a:moveTo>
                    <a:pt x="1107" y="993"/>
                  </a:moveTo>
                  <a:cubicBezTo>
                    <a:pt x="1085" y="1004"/>
                    <a:pt x="1064" y="1003"/>
                    <a:pt x="1042" y="994"/>
                  </a:cubicBezTo>
                  <a:cubicBezTo>
                    <a:pt x="1042" y="1011"/>
                    <a:pt x="1042" y="1027"/>
                    <a:pt x="1042" y="1043"/>
                  </a:cubicBezTo>
                  <a:cubicBezTo>
                    <a:pt x="1042" y="1051"/>
                    <a:pt x="1046" y="1056"/>
                    <a:pt x="1053" y="1059"/>
                  </a:cubicBezTo>
                  <a:cubicBezTo>
                    <a:pt x="1067" y="1064"/>
                    <a:pt x="1082" y="1064"/>
                    <a:pt x="1097" y="1059"/>
                  </a:cubicBezTo>
                  <a:cubicBezTo>
                    <a:pt x="1101" y="1057"/>
                    <a:pt x="1107" y="1052"/>
                    <a:pt x="1107" y="1048"/>
                  </a:cubicBezTo>
                  <a:cubicBezTo>
                    <a:pt x="1108" y="1030"/>
                    <a:pt x="1107" y="1012"/>
                    <a:pt x="1107" y="993"/>
                  </a:cubicBezTo>
                  <a:close/>
                  <a:moveTo>
                    <a:pt x="1214" y="999"/>
                  </a:moveTo>
                  <a:cubicBezTo>
                    <a:pt x="1224" y="996"/>
                    <a:pt x="1233" y="994"/>
                    <a:pt x="1241" y="991"/>
                  </a:cubicBezTo>
                  <a:cubicBezTo>
                    <a:pt x="1249" y="987"/>
                    <a:pt x="1248" y="982"/>
                    <a:pt x="1242" y="978"/>
                  </a:cubicBezTo>
                  <a:cubicBezTo>
                    <a:pt x="1229" y="969"/>
                    <a:pt x="1200" y="969"/>
                    <a:pt x="1187" y="978"/>
                  </a:cubicBezTo>
                  <a:cubicBezTo>
                    <a:pt x="1181" y="982"/>
                    <a:pt x="1181" y="987"/>
                    <a:pt x="1187" y="990"/>
                  </a:cubicBezTo>
                  <a:cubicBezTo>
                    <a:pt x="1196" y="994"/>
                    <a:pt x="1205" y="996"/>
                    <a:pt x="1214" y="999"/>
                  </a:cubicBezTo>
                  <a:close/>
                  <a:moveTo>
                    <a:pt x="1075" y="970"/>
                  </a:moveTo>
                  <a:cubicBezTo>
                    <a:pt x="1066" y="972"/>
                    <a:pt x="1057" y="974"/>
                    <a:pt x="1048" y="977"/>
                  </a:cubicBezTo>
                  <a:cubicBezTo>
                    <a:pt x="1040" y="981"/>
                    <a:pt x="1040" y="986"/>
                    <a:pt x="1047" y="991"/>
                  </a:cubicBezTo>
                  <a:cubicBezTo>
                    <a:pt x="1059" y="999"/>
                    <a:pt x="1090" y="999"/>
                    <a:pt x="1101" y="991"/>
                  </a:cubicBezTo>
                  <a:cubicBezTo>
                    <a:pt x="1108" y="986"/>
                    <a:pt x="1108" y="981"/>
                    <a:pt x="1101" y="978"/>
                  </a:cubicBezTo>
                  <a:cubicBezTo>
                    <a:pt x="1093" y="974"/>
                    <a:pt x="1084" y="972"/>
                    <a:pt x="1075" y="97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b="1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8072315" y="3637070"/>
              <a:ext cx="2591122" cy="2708168"/>
            </a:xfrm>
            <a:custGeom>
              <a:avLst/>
              <a:gdLst>
                <a:gd name="T0" fmla="*/ 234 w 541"/>
                <a:gd name="T1" fmla="*/ 26 h 565"/>
                <a:gd name="T2" fmla="*/ 236 w 541"/>
                <a:gd name="T3" fmla="*/ 0 h 565"/>
                <a:gd name="T4" fmla="*/ 239 w 541"/>
                <a:gd name="T5" fmla="*/ 25 h 565"/>
                <a:gd name="T6" fmla="*/ 249 w 541"/>
                <a:gd name="T7" fmla="*/ 217 h 565"/>
                <a:gd name="T8" fmla="*/ 541 w 541"/>
                <a:gd name="T9" fmla="*/ 228 h 565"/>
                <a:gd name="T10" fmla="*/ 540 w 541"/>
                <a:gd name="T11" fmla="*/ 414 h 565"/>
                <a:gd name="T12" fmla="*/ 185 w 541"/>
                <a:gd name="T13" fmla="*/ 505 h 565"/>
                <a:gd name="T14" fmla="*/ 217 w 541"/>
                <a:gd name="T15" fmla="*/ 484 h 565"/>
                <a:gd name="T16" fmla="*/ 280 w 541"/>
                <a:gd name="T17" fmla="*/ 469 h 565"/>
                <a:gd name="T18" fmla="*/ 291 w 541"/>
                <a:gd name="T19" fmla="*/ 543 h 565"/>
                <a:gd name="T20" fmla="*/ 231 w 541"/>
                <a:gd name="T21" fmla="*/ 560 h 565"/>
                <a:gd name="T22" fmla="*/ 217 w 541"/>
                <a:gd name="T23" fmla="*/ 510 h 565"/>
                <a:gd name="T24" fmla="*/ 180 w 541"/>
                <a:gd name="T25" fmla="*/ 500 h 565"/>
                <a:gd name="T26" fmla="*/ 44 w 541"/>
                <a:gd name="T27" fmla="*/ 415 h 565"/>
                <a:gd name="T28" fmla="*/ 76 w 541"/>
                <a:gd name="T29" fmla="*/ 504 h 565"/>
                <a:gd name="T30" fmla="*/ 88 w 541"/>
                <a:gd name="T31" fmla="*/ 468 h 565"/>
                <a:gd name="T32" fmla="*/ 150 w 541"/>
                <a:gd name="T33" fmla="*/ 487 h 565"/>
                <a:gd name="T34" fmla="*/ 136 w 541"/>
                <a:gd name="T35" fmla="*/ 559 h 565"/>
                <a:gd name="T36" fmla="*/ 76 w 541"/>
                <a:gd name="T37" fmla="*/ 540 h 565"/>
                <a:gd name="T38" fmla="*/ 40 w 541"/>
                <a:gd name="T39" fmla="*/ 509 h 565"/>
                <a:gd name="T40" fmla="*/ 0 w 541"/>
                <a:gd name="T41" fmla="*/ 415 h 565"/>
                <a:gd name="T42" fmla="*/ 234 w 541"/>
                <a:gd name="T43" fmla="*/ 218 h 565"/>
                <a:gd name="T44" fmla="*/ 535 w 541"/>
                <a:gd name="T45" fmla="*/ 222 h 565"/>
                <a:gd name="T46" fmla="*/ 4 w 541"/>
                <a:gd name="T47" fmla="*/ 316 h 565"/>
                <a:gd name="T48" fmla="*/ 536 w 541"/>
                <a:gd name="T49" fmla="*/ 321 h 565"/>
                <a:gd name="T50" fmla="*/ 4 w 541"/>
                <a:gd name="T51" fmla="*/ 410 h 565"/>
                <a:gd name="T52" fmla="*/ 536 w 541"/>
                <a:gd name="T53" fmla="*/ 321 h 565"/>
                <a:gd name="T54" fmla="*/ 222 w 541"/>
                <a:gd name="T55" fmla="*/ 491 h 565"/>
                <a:gd name="T56" fmla="*/ 233 w 541"/>
                <a:gd name="T57" fmla="*/ 556 h 565"/>
                <a:gd name="T58" fmla="*/ 286 w 541"/>
                <a:gd name="T59" fmla="*/ 543 h 565"/>
                <a:gd name="T60" fmla="*/ 80 w 541"/>
                <a:gd name="T61" fmla="*/ 491 h 565"/>
                <a:gd name="T62" fmla="*/ 90 w 541"/>
                <a:gd name="T63" fmla="*/ 555 h 565"/>
                <a:gd name="T64" fmla="*/ 145 w 541"/>
                <a:gd name="T65" fmla="*/ 544 h 565"/>
                <a:gd name="T66" fmla="*/ 80 w 541"/>
                <a:gd name="T67" fmla="*/ 491 h 565"/>
                <a:gd name="T68" fmla="*/ 280 w 541"/>
                <a:gd name="T69" fmla="*/ 487 h 565"/>
                <a:gd name="T70" fmla="*/ 227 w 541"/>
                <a:gd name="T71" fmla="*/ 474 h 565"/>
                <a:gd name="T72" fmla="*/ 253 w 541"/>
                <a:gd name="T73" fmla="*/ 495 h 565"/>
                <a:gd name="T74" fmla="*/ 138 w 541"/>
                <a:gd name="T75" fmla="*/ 488 h 565"/>
                <a:gd name="T76" fmla="*/ 86 w 541"/>
                <a:gd name="T77" fmla="*/ 474 h 565"/>
                <a:gd name="T78" fmla="*/ 112 w 541"/>
                <a:gd name="T79" fmla="*/ 495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1" h="565">
                  <a:moveTo>
                    <a:pt x="234" y="218"/>
                  </a:moveTo>
                  <a:cubicBezTo>
                    <a:pt x="234" y="153"/>
                    <a:pt x="234" y="90"/>
                    <a:pt x="234" y="26"/>
                  </a:cubicBezTo>
                  <a:cubicBezTo>
                    <a:pt x="231" y="27"/>
                    <a:pt x="229" y="28"/>
                    <a:pt x="226" y="30"/>
                  </a:cubicBezTo>
                  <a:cubicBezTo>
                    <a:pt x="229" y="20"/>
                    <a:pt x="232" y="11"/>
                    <a:pt x="236" y="0"/>
                  </a:cubicBezTo>
                  <a:cubicBezTo>
                    <a:pt x="240" y="11"/>
                    <a:pt x="243" y="19"/>
                    <a:pt x="247" y="29"/>
                  </a:cubicBezTo>
                  <a:cubicBezTo>
                    <a:pt x="243" y="28"/>
                    <a:pt x="241" y="27"/>
                    <a:pt x="239" y="25"/>
                  </a:cubicBezTo>
                  <a:cubicBezTo>
                    <a:pt x="239" y="89"/>
                    <a:pt x="239" y="152"/>
                    <a:pt x="239" y="217"/>
                  </a:cubicBezTo>
                  <a:cubicBezTo>
                    <a:pt x="242" y="217"/>
                    <a:pt x="246" y="217"/>
                    <a:pt x="249" y="217"/>
                  </a:cubicBezTo>
                  <a:cubicBezTo>
                    <a:pt x="343" y="217"/>
                    <a:pt x="436" y="217"/>
                    <a:pt x="529" y="217"/>
                  </a:cubicBezTo>
                  <a:cubicBezTo>
                    <a:pt x="538" y="217"/>
                    <a:pt x="541" y="219"/>
                    <a:pt x="541" y="228"/>
                  </a:cubicBezTo>
                  <a:cubicBezTo>
                    <a:pt x="540" y="287"/>
                    <a:pt x="540" y="345"/>
                    <a:pt x="540" y="404"/>
                  </a:cubicBezTo>
                  <a:cubicBezTo>
                    <a:pt x="540" y="407"/>
                    <a:pt x="540" y="410"/>
                    <a:pt x="540" y="414"/>
                  </a:cubicBezTo>
                  <a:cubicBezTo>
                    <a:pt x="421" y="414"/>
                    <a:pt x="304" y="414"/>
                    <a:pt x="185" y="414"/>
                  </a:cubicBezTo>
                  <a:cubicBezTo>
                    <a:pt x="185" y="445"/>
                    <a:pt x="185" y="475"/>
                    <a:pt x="185" y="505"/>
                  </a:cubicBezTo>
                  <a:cubicBezTo>
                    <a:pt x="195" y="505"/>
                    <a:pt x="206" y="505"/>
                    <a:pt x="217" y="505"/>
                  </a:cubicBezTo>
                  <a:cubicBezTo>
                    <a:pt x="217" y="498"/>
                    <a:pt x="218" y="491"/>
                    <a:pt x="217" y="484"/>
                  </a:cubicBezTo>
                  <a:cubicBezTo>
                    <a:pt x="217" y="477"/>
                    <a:pt x="220" y="472"/>
                    <a:pt x="226" y="469"/>
                  </a:cubicBezTo>
                  <a:cubicBezTo>
                    <a:pt x="244" y="461"/>
                    <a:pt x="262" y="462"/>
                    <a:pt x="280" y="469"/>
                  </a:cubicBezTo>
                  <a:cubicBezTo>
                    <a:pt x="287" y="472"/>
                    <a:pt x="291" y="478"/>
                    <a:pt x="291" y="486"/>
                  </a:cubicBezTo>
                  <a:cubicBezTo>
                    <a:pt x="291" y="505"/>
                    <a:pt x="291" y="524"/>
                    <a:pt x="291" y="543"/>
                  </a:cubicBezTo>
                  <a:cubicBezTo>
                    <a:pt x="291" y="553"/>
                    <a:pt x="285" y="557"/>
                    <a:pt x="277" y="560"/>
                  </a:cubicBezTo>
                  <a:cubicBezTo>
                    <a:pt x="262" y="565"/>
                    <a:pt x="246" y="565"/>
                    <a:pt x="231" y="560"/>
                  </a:cubicBezTo>
                  <a:cubicBezTo>
                    <a:pt x="222" y="557"/>
                    <a:pt x="217" y="551"/>
                    <a:pt x="217" y="540"/>
                  </a:cubicBezTo>
                  <a:cubicBezTo>
                    <a:pt x="218" y="531"/>
                    <a:pt x="217" y="521"/>
                    <a:pt x="217" y="510"/>
                  </a:cubicBezTo>
                  <a:cubicBezTo>
                    <a:pt x="208" y="510"/>
                    <a:pt x="200" y="510"/>
                    <a:pt x="191" y="510"/>
                  </a:cubicBezTo>
                  <a:cubicBezTo>
                    <a:pt x="183" y="511"/>
                    <a:pt x="180" y="509"/>
                    <a:pt x="180" y="500"/>
                  </a:cubicBezTo>
                  <a:cubicBezTo>
                    <a:pt x="181" y="472"/>
                    <a:pt x="180" y="444"/>
                    <a:pt x="180" y="415"/>
                  </a:cubicBezTo>
                  <a:cubicBezTo>
                    <a:pt x="135" y="415"/>
                    <a:pt x="90" y="415"/>
                    <a:pt x="44" y="415"/>
                  </a:cubicBezTo>
                  <a:cubicBezTo>
                    <a:pt x="44" y="445"/>
                    <a:pt x="44" y="474"/>
                    <a:pt x="44" y="504"/>
                  </a:cubicBezTo>
                  <a:cubicBezTo>
                    <a:pt x="55" y="504"/>
                    <a:pt x="65" y="504"/>
                    <a:pt x="76" y="504"/>
                  </a:cubicBezTo>
                  <a:cubicBezTo>
                    <a:pt x="76" y="498"/>
                    <a:pt x="77" y="492"/>
                    <a:pt x="76" y="486"/>
                  </a:cubicBezTo>
                  <a:cubicBezTo>
                    <a:pt x="75" y="476"/>
                    <a:pt x="80" y="471"/>
                    <a:pt x="88" y="468"/>
                  </a:cubicBezTo>
                  <a:cubicBezTo>
                    <a:pt x="104" y="462"/>
                    <a:pt x="121" y="462"/>
                    <a:pt x="138" y="469"/>
                  </a:cubicBezTo>
                  <a:cubicBezTo>
                    <a:pt x="146" y="472"/>
                    <a:pt x="150" y="478"/>
                    <a:pt x="150" y="487"/>
                  </a:cubicBezTo>
                  <a:cubicBezTo>
                    <a:pt x="149" y="505"/>
                    <a:pt x="149" y="522"/>
                    <a:pt x="150" y="540"/>
                  </a:cubicBezTo>
                  <a:cubicBezTo>
                    <a:pt x="150" y="551"/>
                    <a:pt x="145" y="556"/>
                    <a:pt x="136" y="559"/>
                  </a:cubicBezTo>
                  <a:cubicBezTo>
                    <a:pt x="121" y="565"/>
                    <a:pt x="105" y="565"/>
                    <a:pt x="90" y="560"/>
                  </a:cubicBezTo>
                  <a:cubicBezTo>
                    <a:pt x="81" y="557"/>
                    <a:pt x="75" y="550"/>
                    <a:pt x="76" y="540"/>
                  </a:cubicBezTo>
                  <a:cubicBezTo>
                    <a:pt x="77" y="530"/>
                    <a:pt x="76" y="520"/>
                    <a:pt x="76" y="509"/>
                  </a:cubicBezTo>
                  <a:cubicBezTo>
                    <a:pt x="64" y="509"/>
                    <a:pt x="53" y="509"/>
                    <a:pt x="40" y="509"/>
                  </a:cubicBezTo>
                  <a:cubicBezTo>
                    <a:pt x="40" y="477"/>
                    <a:pt x="40" y="447"/>
                    <a:pt x="40" y="415"/>
                  </a:cubicBezTo>
                  <a:cubicBezTo>
                    <a:pt x="26" y="415"/>
                    <a:pt x="14" y="415"/>
                    <a:pt x="0" y="415"/>
                  </a:cubicBezTo>
                  <a:cubicBezTo>
                    <a:pt x="0" y="349"/>
                    <a:pt x="0" y="284"/>
                    <a:pt x="0" y="218"/>
                  </a:cubicBezTo>
                  <a:cubicBezTo>
                    <a:pt x="78" y="218"/>
                    <a:pt x="155" y="218"/>
                    <a:pt x="234" y="218"/>
                  </a:cubicBezTo>
                  <a:close/>
                  <a:moveTo>
                    <a:pt x="535" y="316"/>
                  </a:moveTo>
                  <a:cubicBezTo>
                    <a:pt x="535" y="284"/>
                    <a:pt x="535" y="253"/>
                    <a:pt x="535" y="222"/>
                  </a:cubicBezTo>
                  <a:cubicBezTo>
                    <a:pt x="358" y="222"/>
                    <a:pt x="181" y="222"/>
                    <a:pt x="4" y="222"/>
                  </a:cubicBezTo>
                  <a:cubicBezTo>
                    <a:pt x="4" y="253"/>
                    <a:pt x="4" y="284"/>
                    <a:pt x="4" y="316"/>
                  </a:cubicBezTo>
                  <a:cubicBezTo>
                    <a:pt x="181" y="316"/>
                    <a:pt x="358" y="316"/>
                    <a:pt x="535" y="316"/>
                  </a:cubicBezTo>
                  <a:close/>
                  <a:moveTo>
                    <a:pt x="536" y="321"/>
                  </a:moveTo>
                  <a:cubicBezTo>
                    <a:pt x="358" y="321"/>
                    <a:pt x="181" y="321"/>
                    <a:pt x="4" y="321"/>
                  </a:cubicBezTo>
                  <a:cubicBezTo>
                    <a:pt x="4" y="351"/>
                    <a:pt x="4" y="380"/>
                    <a:pt x="4" y="410"/>
                  </a:cubicBezTo>
                  <a:cubicBezTo>
                    <a:pt x="182" y="410"/>
                    <a:pt x="358" y="410"/>
                    <a:pt x="536" y="410"/>
                  </a:cubicBezTo>
                  <a:cubicBezTo>
                    <a:pt x="536" y="380"/>
                    <a:pt x="536" y="351"/>
                    <a:pt x="536" y="321"/>
                  </a:cubicBezTo>
                  <a:close/>
                  <a:moveTo>
                    <a:pt x="287" y="489"/>
                  </a:moveTo>
                  <a:cubicBezTo>
                    <a:pt x="265" y="501"/>
                    <a:pt x="244" y="500"/>
                    <a:pt x="222" y="491"/>
                  </a:cubicBezTo>
                  <a:cubicBezTo>
                    <a:pt x="222" y="507"/>
                    <a:pt x="222" y="523"/>
                    <a:pt x="221" y="539"/>
                  </a:cubicBezTo>
                  <a:cubicBezTo>
                    <a:pt x="221" y="548"/>
                    <a:pt x="225" y="553"/>
                    <a:pt x="233" y="556"/>
                  </a:cubicBezTo>
                  <a:cubicBezTo>
                    <a:pt x="247" y="560"/>
                    <a:pt x="262" y="561"/>
                    <a:pt x="276" y="555"/>
                  </a:cubicBezTo>
                  <a:cubicBezTo>
                    <a:pt x="281" y="553"/>
                    <a:pt x="286" y="547"/>
                    <a:pt x="286" y="543"/>
                  </a:cubicBezTo>
                  <a:cubicBezTo>
                    <a:pt x="288" y="525"/>
                    <a:pt x="287" y="507"/>
                    <a:pt x="287" y="489"/>
                  </a:cubicBezTo>
                  <a:close/>
                  <a:moveTo>
                    <a:pt x="80" y="491"/>
                  </a:moveTo>
                  <a:cubicBezTo>
                    <a:pt x="80" y="507"/>
                    <a:pt x="80" y="524"/>
                    <a:pt x="80" y="540"/>
                  </a:cubicBezTo>
                  <a:cubicBezTo>
                    <a:pt x="80" y="548"/>
                    <a:pt x="83" y="553"/>
                    <a:pt x="90" y="555"/>
                  </a:cubicBezTo>
                  <a:cubicBezTo>
                    <a:pt x="106" y="560"/>
                    <a:pt x="121" y="561"/>
                    <a:pt x="136" y="555"/>
                  </a:cubicBezTo>
                  <a:cubicBezTo>
                    <a:pt x="140" y="553"/>
                    <a:pt x="145" y="548"/>
                    <a:pt x="145" y="544"/>
                  </a:cubicBezTo>
                  <a:cubicBezTo>
                    <a:pt x="146" y="526"/>
                    <a:pt x="145" y="508"/>
                    <a:pt x="145" y="489"/>
                  </a:cubicBezTo>
                  <a:cubicBezTo>
                    <a:pt x="124" y="501"/>
                    <a:pt x="103" y="500"/>
                    <a:pt x="80" y="491"/>
                  </a:cubicBezTo>
                  <a:close/>
                  <a:moveTo>
                    <a:pt x="253" y="495"/>
                  </a:moveTo>
                  <a:cubicBezTo>
                    <a:pt x="262" y="493"/>
                    <a:pt x="272" y="491"/>
                    <a:pt x="280" y="487"/>
                  </a:cubicBezTo>
                  <a:cubicBezTo>
                    <a:pt x="288" y="483"/>
                    <a:pt x="287" y="478"/>
                    <a:pt x="280" y="474"/>
                  </a:cubicBezTo>
                  <a:cubicBezTo>
                    <a:pt x="263" y="465"/>
                    <a:pt x="245" y="465"/>
                    <a:pt x="227" y="474"/>
                  </a:cubicBezTo>
                  <a:cubicBezTo>
                    <a:pt x="220" y="478"/>
                    <a:pt x="219" y="484"/>
                    <a:pt x="227" y="487"/>
                  </a:cubicBezTo>
                  <a:cubicBezTo>
                    <a:pt x="235" y="491"/>
                    <a:pt x="244" y="493"/>
                    <a:pt x="253" y="495"/>
                  </a:cubicBezTo>
                  <a:close/>
                  <a:moveTo>
                    <a:pt x="112" y="495"/>
                  </a:moveTo>
                  <a:cubicBezTo>
                    <a:pt x="121" y="493"/>
                    <a:pt x="130" y="491"/>
                    <a:pt x="138" y="488"/>
                  </a:cubicBezTo>
                  <a:cubicBezTo>
                    <a:pt x="146" y="484"/>
                    <a:pt x="146" y="478"/>
                    <a:pt x="138" y="474"/>
                  </a:cubicBezTo>
                  <a:cubicBezTo>
                    <a:pt x="121" y="465"/>
                    <a:pt x="103" y="465"/>
                    <a:pt x="86" y="474"/>
                  </a:cubicBezTo>
                  <a:cubicBezTo>
                    <a:pt x="78" y="478"/>
                    <a:pt x="78" y="484"/>
                    <a:pt x="86" y="487"/>
                  </a:cubicBezTo>
                  <a:cubicBezTo>
                    <a:pt x="94" y="491"/>
                    <a:pt x="103" y="493"/>
                    <a:pt x="112" y="49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b="1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5564710" y="2209798"/>
              <a:ext cx="1019093" cy="1115959"/>
            </a:xfrm>
            <a:custGeom>
              <a:avLst/>
              <a:gdLst>
                <a:gd name="T0" fmla="*/ 135 w 211"/>
                <a:gd name="T1" fmla="*/ 163 h 231"/>
                <a:gd name="T2" fmla="*/ 73 w 211"/>
                <a:gd name="T3" fmla="*/ 225 h 231"/>
                <a:gd name="T4" fmla="*/ 72 w 211"/>
                <a:gd name="T5" fmla="*/ 223 h 231"/>
                <a:gd name="T6" fmla="*/ 139 w 211"/>
                <a:gd name="T7" fmla="*/ 156 h 231"/>
                <a:gd name="T8" fmla="*/ 73 w 211"/>
                <a:gd name="T9" fmla="*/ 84 h 231"/>
                <a:gd name="T10" fmla="*/ 73 w 211"/>
                <a:gd name="T11" fmla="*/ 149 h 231"/>
                <a:gd name="T12" fmla="*/ 69 w 211"/>
                <a:gd name="T13" fmla="*/ 149 h 231"/>
                <a:gd name="T14" fmla="*/ 69 w 211"/>
                <a:gd name="T15" fmla="*/ 86 h 231"/>
                <a:gd name="T16" fmla="*/ 67 w 211"/>
                <a:gd name="T17" fmla="*/ 85 h 231"/>
                <a:gd name="T18" fmla="*/ 3 w 211"/>
                <a:gd name="T19" fmla="*/ 155 h 231"/>
                <a:gd name="T20" fmla="*/ 0 w 211"/>
                <a:gd name="T21" fmla="*/ 153 h 231"/>
                <a:gd name="T22" fmla="*/ 6 w 211"/>
                <a:gd name="T23" fmla="*/ 145 h 231"/>
                <a:gd name="T24" fmla="*/ 133 w 211"/>
                <a:gd name="T25" fmla="*/ 7 h 231"/>
                <a:gd name="T26" fmla="*/ 145 w 211"/>
                <a:gd name="T27" fmla="*/ 5 h 231"/>
                <a:gd name="T28" fmla="*/ 210 w 211"/>
                <a:gd name="T29" fmla="*/ 74 h 231"/>
                <a:gd name="T30" fmla="*/ 211 w 211"/>
                <a:gd name="T31" fmla="*/ 77 h 231"/>
                <a:gd name="T32" fmla="*/ 209 w 211"/>
                <a:gd name="T33" fmla="*/ 79 h 231"/>
                <a:gd name="T34" fmla="*/ 140 w 211"/>
                <a:gd name="T35" fmla="*/ 7 h 231"/>
                <a:gd name="T36" fmla="*/ 140 w 211"/>
                <a:gd name="T37" fmla="*/ 80 h 231"/>
                <a:gd name="T38" fmla="*/ 137 w 211"/>
                <a:gd name="T39" fmla="*/ 80 h 231"/>
                <a:gd name="T40" fmla="*/ 137 w 211"/>
                <a:gd name="T41" fmla="*/ 12 h 231"/>
                <a:gd name="T42" fmla="*/ 134 w 211"/>
                <a:gd name="T43" fmla="*/ 11 h 231"/>
                <a:gd name="T44" fmla="*/ 73 w 211"/>
                <a:gd name="T45" fmla="*/ 78 h 231"/>
                <a:gd name="T46" fmla="*/ 210 w 211"/>
                <a:gd name="T47" fmla="*/ 227 h 231"/>
                <a:gd name="T48" fmla="*/ 203 w 211"/>
                <a:gd name="T49" fmla="*/ 225 h 231"/>
                <a:gd name="T50" fmla="*/ 148 w 211"/>
                <a:gd name="T51" fmla="*/ 165 h 231"/>
                <a:gd name="T52" fmla="*/ 143 w 211"/>
                <a:gd name="T53" fmla="*/ 161 h 231"/>
                <a:gd name="T54" fmla="*/ 143 w 211"/>
                <a:gd name="T55" fmla="*/ 227 h 231"/>
                <a:gd name="T56" fmla="*/ 140 w 211"/>
                <a:gd name="T57" fmla="*/ 227 h 231"/>
                <a:gd name="T58" fmla="*/ 139 w 211"/>
                <a:gd name="T59" fmla="*/ 208 h 231"/>
                <a:gd name="T60" fmla="*/ 139 w 211"/>
                <a:gd name="T61" fmla="*/ 187 h 231"/>
                <a:gd name="T62" fmla="*/ 139 w 211"/>
                <a:gd name="T63" fmla="*/ 165 h 231"/>
                <a:gd name="T64" fmla="*/ 135 w 211"/>
                <a:gd name="T65" fmla="*/ 16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1" h="231">
                  <a:moveTo>
                    <a:pt x="135" y="163"/>
                  </a:moveTo>
                  <a:cubicBezTo>
                    <a:pt x="115" y="183"/>
                    <a:pt x="94" y="204"/>
                    <a:pt x="73" y="225"/>
                  </a:cubicBezTo>
                  <a:cubicBezTo>
                    <a:pt x="73" y="225"/>
                    <a:pt x="72" y="224"/>
                    <a:pt x="72" y="223"/>
                  </a:cubicBezTo>
                  <a:cubicBezTo>
                    <a:pt x="94" y="201"/>
                    <a:pt x="116" y="179"/>
                    <a:pt x="139" y="156"/>
                  </a:cubicBezTo>
                  <a:cubicBezTo>
                    <a:pt x="117" y="132"/>
                    <a:pt x="96" y="109"/>
                    <a:pt x="73" y="84"/>
                  </a:cubicBezTo>
                  <a:cubicBezTo>
                    <a:pt x="73" y="107"/>
                    <a:pt x="73" y="128"/>
                    <a:pt x="73" y="149"/>
                  </a:cubicBezTo>
                  <a:cubicBezTo>
                    <a:pt x="72" y="149"/>
                    <a:pt x="70" y="149"/>
                    <a:pt x="69" y="149"/>
                  </a:cubicBezTo>
                  <a:cubicBezTo>
                    <a:pt x="69" y="128"/>
                    <a:pt x="69" y="107"/>
                    <a:pt x="69" y="86"/>
                  </a:cubicBezTo>
                  <a:cubicBezTo>
                    <a:pt x="69" y="86"/>
                    <a:pt x="68" y="85"/>
                    <a:pt x="67" y="85"/>
                  </a:cubicBezTo>
                  <a:cubicBezTo>
                    <a:pt x="46" y="108"/>
                    <a:pt x="24" y="132"/>
                    <a:pt x="3" y="155"/>
                  </a:cubicBezTo>
                  <a:cubicBezTo>
                    <a:pt x="2" y="154"/>
                    <a:pt x="1" y="154"/>
                    <a:pt x="0" y="153"/>
                  </a:cubicBezTo>
                  <a:cubicBezTo>
                    <a:pt x="2" y="150"/>
                    <a:pt x="4" y="147"/>
                    <a:pt x="6" y="145"/>
                  </a:cubicBezTo>
                  <a:cubicBezTo>
                    <a:pt x="49" y="99"/>
                    <a:pt x="91" y="53"/>
                    <a:pt x="133" y="7"/>
                  </a:cubicBezTo>
                  <a:cubicBezTo>
                    <a:pt x="137" y="3"/>
                    <a:pt x="140" y="0"/>
                    <a:pt x="145" y="5"/>
                  </a:cubicBezTo>
                  <a:cubicBezTo>
                    <a:pt x="167" y="28"/>
                    <a:pt x="188" y="51"/>
                    <a:pt x="210" y="74"/>
                  </a:cubicBezTo>
                  <a:cubicBezTo>
                    <a:pt x="211" y="75"/>
                    <a:pt x="211" y="76"/>
                    <a:pt x="211" y="77"/>
                  </a:cubicBezTo>
                  <a:cubicBezTo>
                    <a:pt x="211" y="78"/>
                    <a:pt x="210" y="78"/>
                    <a:pt x="209" y="79"/>
                  </a:cubicBezTo>
                  <a:cubicBezTo>
                    <a:pt x="187" y="55"/>
                    <a:pt x="165" y="32"/>
                    <a:pt x="140" y="7"/>
                  </a:cubicBezTo>
                  <a:cubicBezTo>
                    <a:pt x="140" y="32"/>
                    <a:pt x="140" y="56"/>
                    <a:pt x="140" y="80"/>
                  </a:cubicBezTo>
                  <a:cubicBezTo>
                    <a:pt x="139" y="80"/>
                    <a:pt x="138" y="80"/>
                    <a:pt x="137" y="80"/>
                  </a:cubicBezTo>
                  <a:cubicBezTo>
                    <a:pt x="137" y="57"/>
                    <a:pt x="137" y="35"/>
                    <a:pt x="137" y="12"/>
                  </a:cubicBezTo>
                  <a:cubicBezTo>
                    <a:pt x="136" y="12"/>
                    <a:pt x="135" y="12"/>
                    <a:pt x="134" y="11"/>
                  </a:cubicBezTo>
                  <a:cubicBezTo>
                    <a:pt x="114" y="33"/>
                    <a:pt x="94" y="55"/>
                    <a:pt x="73" y="78"/>
                  </a:cubicBezTo>
                  <a:cubicBezTo>
                    <a:pt x="119" y="128"/>
                    <a:pt x="164" y="177"/>
                    <a:pt x="210" y="227"/>
                  </a:cubicBezTo>
                  <a:cubicBezTo>
                    <a:pt x="208" y="231"/>
                    <a:pt x="206" y="228"/>
                    <a:pt x="203" y="225"/>
                  </a:cubicBezTo>
                  <a:cubicBezTo>
                    <a:pt x="184" y="205"/>
                    <a:pt x="166" y="185"/>
                    <a:pt x="148" y="165"/>
                  </a:cubicBezTo>
                  <a:cubicBezTo>
                    <a:pt x="147" y="164"/>
                    <a:pt x="146" y="163"/>
                    <a:pt x="143" y="161"/>
                  </a:cubicBezTo>
                  <a:cubicBezTo>
                    <a:pt x="143" y="184"/>
                    <a:pt x="143" y="205"/>
                    <a:pt x="143" y="227"/>
                  </a:cubicBezTo>
                  <a:cubicBezTo>
                    <a:pt x="142" y="227"/>
                    <a:pt x="141" y="227"/>
                    <a:pt x="140" y="227"/>
                  </a:cubicBezTo>
                  <a:cubicBezTo>
                    <a:pt x="139" y="221"/>
                    <a:pt x="139" y="214"/>
                    <a:pt x="139" y="208"/>
                  </a:cubicBezTo>
                  <a:cubicBezTo>
                    <a:pt x="139" y="201"/>
                    <a:pt x="139" y="194"/>
                    <a:pt x="139" y="187"/>
                  </a:cubicBezTo>
                  <a:cubicBezTo>
                    <a:pt x="139" y="180"/>
                    <a:pt x="139" y="172"/>
                    <a:pt x="139" y="165"/>
                  </a:cubicBezTo>
                  <a:cubicBezTo>
                    <a:pt x="138" y="164"/>
                    <a:pt x="136" y="163"/>
                    <a:pt x="135" y="163"/>
                  </a:cubicBezTo>
                  <a:close/>
                </a:path>
              </a:pathLst>
            </a:custGeom>
            <a:solidFill>
              <a:srgbClr val="96C527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b="1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02221" y="1316091"/>
              <a:ext cx="1259840" cy="429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应用程序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02221" y="1809688"/>
              <a:ext cx="1490980" cy="429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GFS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客户端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102421" y="1383787"/>
              <a:ext cx="2781300" cy="429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文件名，</a:t>
              </a:r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Chunk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索引</a:t>
              </a:r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001432" y="2145020"/>
              <a:ext cx="3163993" cy="429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(Chunk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句柄 </a:t>
              </a:r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Chunk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位置</a:t>
              </a:r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83948" y="1383787"/>
              <a:ext cx="1767840" cy="737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GFS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主服务器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文件命名空间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935928" y="1383787"/>
              <a:ext cx="1341120" cy="429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/foo/bar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935928" y="1822388"/>
              <a:ext cx="1623907" cy="429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Chunk2ef0</a:t>
              </a: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6583803" y="1558271"/>
              <a:ext cx="1247474" cy="1767485"/>
            </a:xfrm>
            <a:custGeom>
              <a:avLst/>
              <a:gdLst>
                <a:gd name="connsiteX0" fmla="*/ 0 w 1117600"/>
                <a:gd name="connsiteY0" fmla="*/ 1510366 h 1510366"/>
                <a:gd name="connsiteX1" fmla="*/ 482600 w 1117600"/>
                <a:gd name="connsiteY1" fmla="*/ 913466 h 1510366"/>
                <a:gd name="connsiteX2" fmla="*/ 711200 w 1117600"/>
                <a:gd name="connsiteY2" fmla="*/ 126066 h 1510366"/>
                <a:gd name="connsiteX3" fmla="*/ 1117600 w 1117600"/>
                <a:gd name="connsiteY3" fmla="*/ 11766 h 151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7600" h="1510366">
                  <a:moveTo>
                    <a:pt x="0" y="1510366"/>
                  </a:moveTo>
                  <a:cubicBezTo>
                    <a:pt x="182033" y="1327274"/>
                    <a:pt x="364067" y="1144183"/>
                    <a:pt x="482600" y="913466"/>
                  </a:cubicBezTo>
                  <a:cubicBezTo>
                    <a:pt x="601133" y="682749"/>
                    <a:pt x="605367" y="276349"/>
                    <a:pt x="711200" y="126066"/>
                  </a:cubicBezTo>
                  <a:cubicBezTo>
                    <a:pt x="817033" y="-24217"/>
                    <a:pt x="967316" y="-6226"/>
                    <a:pt x="1117600" y="11766"/>
                  </a:cubicBezTo>
                </a:path>
              </a:pathLst>
            </a:custGeom>
            <a:noFill/>
            <a:ln w="28575">
              <a:solidFill>
                <a:srgbClr val="96C527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769501" y="3637069"/>
              <a:ext cx="3037840" cy="429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向数据块服务器发出指令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796410" y="4247904"/>
              <a:ext cx="2275840" cy="429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数据块服务器状态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197853" y="4735620"/>
              <a:ext cx="2252980" cy="429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GFS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数据块服务器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383948" y="5178929"/>
              <a:ext cx="1950720" cy="429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Linux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文件系统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384452" y="4735620"/>
              <a:ext cx="2252980" cy="429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GFS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数据块服务器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570546" y="5178929"/>
              <a:ext cx="1950720" cy="429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Linux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文件系统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438289" y="5857821"/>
              <a:ext cx="488527" cy="429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539992" y="5857821"/>
              <a:ext cx="488527" cy="429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909774" y="4346560"/>
              <a:ext cx="3035300" cy="429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(Chunk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句柄，字节范围</a:t>
              </a:r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909774" y="5096155"/>
              <a:ext cx="1567180" cy="429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Chunk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0826632" y="4937268"/>
              <a:ext cx="488527" cy="429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020072" y="2201347"/>
              <a:ext cx="1005840" cy="429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标注：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503494" y="2689061"/>
              <a:ext cx="1259840" cy="429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数据信息</a:t>
              </a:r>
            </a:p>
          </p:txBody>
        </p:sp>
        <p:cxnSp>
          <p:nvCxnSpPr>
            <p:cNvPr id="35" name="直接箭头连接符 34"/>
            <p:cNvCxnSpPr>
              <a:endCxn id="34" idx="1"/>
            </p:cNvCxnSpPr>
            <p:nvPr/>
          </p:nvCxnSpPr>
          <p:spPr>
            <a:xfrm>
              <a:off x="10020072" y="2889116"/>
              <a:ext cx="483423" cy="15389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>
              <a:off x="10020071" y="3343085"/>
              <a:ext cx="483423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10503494" y="3127316"/>
              <a:ext cx="1259840" cy="429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控制信息</a:t>
              </a:r>
            </a:p>
          </p:txBody>
        </p:sp>
        <p:sp>
          <p:nvSpPr>
            <p:cNvPr id="38" name="Freeform 17"/>
            <p:cNvSpPr>
              <a:spLocks noEditPoints="1"/>
            </p:cNvSpPr>
            <p:nvPr/>
          </p:nvSpPr>
          <p:spPr bwMode="auto">
            <a:xfrm>
              <a:off x="7926388" y="1833563"/>
              <a:ext cx="1574499" cy="1497013"/>
            </a:xfrm>
            <a:custGeom>
              <a:avLst/>
              <a:gdLst>
                <a:gd name="T0" fmla="*/ 282 w 282"/>
                <a:gd name="T1" fmla="*/ 1 h 311"/>
                <a:gd name="T2" fmla="*/ 282 w 282"/>
                <a:gd name="T3" fmla="*/ 311 h 311"/>
                <a:gd name="T4" fmla="*/ 1 w 282"/>
                <a:gd name="T5" fmla="*/ 311 h 311"/>
                <a:gd name="T6" fmla="*/ 0 w 282"/>
                <a:gd name="T7" fmla="*/ 302 h 311"/>
                <a:gd name="T8" fmla="*/ 0 w 282"/>
                <a:gd name="T9" fmla="*/ 10 h 311"/>
                <a:gd name="T10" fmla="*/ 8 w 282"/>
                <a:gd name="T11" fmla="*/ 0 h 311"/>
                <a:gd name="T12" fmla="*/ 276 w 282"/>
                <a:gd name="T13" fmla="*/ 0 h 311"/>
                <a:gd name="T14" fmla="*/ 282 w 282"/>
                <a:gd name="T15" fmla="*/ 1 h 311"/>
                <a:gd name="T16" fmla="*/ 278 w 282"/>
                <a:gd name="T17" fmla="*/ 233 h 311"/>
                <a:gd name="T18" fmla="*/ 5 w 282"/>
                <a:gd name="T19" fmla="*/ 233 h 311"/>
                <a:gd name="T20" fmla="*/ 5 w 282"/>
                <a:gd name="T21" fmla="*/ 307 h 311"/>
                <a:gd name="T22" fmla="*/ 278 w 282"/>
                <a:gd name="T23" fmla="*/ 307 h 311"/>
                <a:gd name="T24" fmla="*/ 278 w 282"/>
                <a:gd name="T25" fmla="*/ 233 h 311"/>
                <a:gd name="T26" fmla="*/ 278 w 282"/>
                <a:gd name="T27" fmla="*/ 158 h 311"/>
                <a:gd name="T28" fmla="*/ 5 w 282"/>
                <a:gd name="T29" fmla="*/ 158 h 311"/>
                <a:gd name="T30" fmla="*/ 5 w 282"/>
                <a:gd name="T31" fmla="*/ 228 h 311"/>
                <a:gd name="T32" fmla="*/ 278 w 282"/>
                <a:gd name="T33" fmla="*/ 228 h 311"/>
                <a:gd name="T34" fmla="*/ 278 w 282"/>
                <a:gd name="T35" fmla="*/ 158 h 311"/>
                <a:gd name="T36" fmla="*/ 5 w 282"/>
                <a:gd name="T37" fmla="*/ 83 h 311"/>
                <a:gd name="T38" fmla="*/ 5 w 282"/>
                <a:gd name="T39" fmla="*/ 152 h 311"/>
                <a:gd name="T40" fmla="*/ 278 w 282"/>
                <a:gd name="T41" fmla="*/ 152 h 311"/>
                <a:gd name="T42" fmla="*/ 278 w 282"/>
                <a:gd name="T43" fmla="*/ 83 h 311"/>
                <a:gd name="T44" fmla="*/ 5 w 282"/>
                <a:gd name="T45" fmla="*/ 83 h 311"/>
                <a:gd name="T46" fmla="*/ 278 w 282"/>
                <a:gd name="T47" fmla="*/ 5 h 311"/>
                <a:gd name="T48" fmla="*/ 5 w 282"/>
                <a:gd name="T49" fmla="*/ 5 h 311"/>
                <a:gd name="T50" fmla="*/ 5 w 282"/>
                <a:gd name="T51" fmla="*/ 78 h 311"/>
                <a:gd name="T52" fmla="*/ 278 w 282"/>
                <a:gd name="T53" fmla="*/ 78 h 311"/>
                <a:gd name="T54" fmla="*/ 278 w 282"/>
                <a:gd name="T55" fmla="*/ 13 h 311"/>
                <a:gd name="T56" fmla="*/ 278 w 282"/>
                <a:gd name="T57" fmla="*/ 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2" h="311">
                  <a:moveTo>
                    <a:pt x="282" y="1"/>
                  </a:moveTo>
                  <a:cubicBezTo>
                    <a:pt x="282" y="105"/>
                    <a:pt x="282" y="207"/>
                    <a:pt x="282" y="311"/>
                  </a:cubicBezTo>
                  <a:cubicBezTo>
                    <a:pt x="188" y="311"/>
                    <a:pt x="95" y="311"/>
                    <a:pt x="1" y="311"/>
                  </a:cubicBezTo>
                  <a:cubicBezTo>
                    <a:pt x="0" y="308"/>
                    <a:pt x="0" y="305"/>
                    <a:pt x="0" y="302"/>
                  </a:cubicBezTo>
                  <a:cubicBezTo>
                    <a:pt x="0" y="205"/>
                    <a:pt x="0" y="107"/>
                    <a:pt x="0" y="10"/>
                  </a:cubicBezTo>
                  <a:cubicBezTo>
                    <a:pt x="0" y="4"/>
                    <a:pt x="0" y="0"/>
                    <a:pt x="8" y="0"/>
                  </a:cubicBezTo>
                  <a:cubicBezTo>
                    <a:pt x="98" y="1"/>
                    <a:pt x="187" y="0"/>
                    <a:pt x="276" y="0"/>
                  </a:cubicBezTo>
                  <a:cubicBezTo>
                    <a:pt x="278" y="0"/>
                    <a:pt x="279" y="1"/>
                    <a:pt x="282" y="1"/>
                  </a:cubicBezTo>
                  <a:close/>
                  <a:moveTo>
                    <a:pt x="278" y="233"/>
                  </a:moveTo>
                  <a:cubicBezTo>
                    <a:pt x="186" y="233"/>
                    <a:pt x="96" y="233"/>
                    <a:pt x="5" y="233"/>
                  </a:cubicBezTo>
                  <a:cubicBezTo>
                    <a:pt x="5" y="258"/>
                    <a:pt x="5" y="283"/>
                    <a:pt x="5" y="307"/>
                  </a:cubicBezTo>
                  <a:cubicBezTo>
                    <a:pt x="96" y="307"/>
                    <a:pt x="187" y="307"/>
                    <a:pt x="278" y="307"/>
                  </a:cubicBezTo>
                  <a:cubicBezTo>
                    <a:pt x="278" y="282"/>
                    <a:pt x="278" y="258"/>
                    <a:pt x="278" y="233"/>
                  </a:cubicBezTo>
                  <a:close/>
                  <a:moveTo>
                    <a:pt x="278" y="158"/>
                  </a:moveTo>
                  <a:cubicBezTo>
                    <a:pt x="186" y="158"/>
                    <a:pt x="96" y="158"/>
                    <a:pt x="5" y="158"/>
                  </a:cubicBezTo>
                  <a:cubicBezTo>
                    <a:pt x="5" y="181"/>
                    <a:pt x="5" y="205"/>
                    <a:pt x="5" y="228"/>
                  </a:cubicBezTo>
                  <a:cubicBezTo>
                    <a:pt x="96" y="228"/>
                    <a:pt x="187" y="228"/>
                    <a:pt x="278" y="228"/>
                  </a:cubicBezTo>
                  <a:cubicBezTo>
                    <a:pt x="278" y="205"/>
                    <a:pt x="278" y="181"/>
                    <a:pt x="278" y="158"/>
                  </a:cubicBezTo>
                  <a:close/>
                  <a:moveTo>
                    <a:pt x="5" y="83"/>
                  </a:moveTo>
                  <a:cubicBezTo>
                    <a:pt x="5" y="107"/>
                    <a:pt x="5" y="129"/>
                    <a:pt x="5" y="152"/>
                  </a:cubicBezTo>
                  <a:cubicBezTo>
                    <a:pt x="96" y="152"/>
                    <a:pt x="187" y="152"/>
                    <a:pt x="278" y="152"/>
                  </a:cubicBezTo>
                  <a:cubicBezTo>
                    <a:pt x="278" y="129"/>
                    <a:pt x="278" y="106"/>
                    <a:pt x="278" y="83"/>
                  </a:cubicBezTo>
                  <a:cubicBezTo>
                    <a:pt x="187" y="83"/>
                    <a:pt x="96" y="83"/>
                    <a:pt x="5" y="83"/>
                  </a:cubicBezTo>
                  <a:close/>
                  <a:moveTo>
                    <a:pt x="278" y="5"/>
                  </a:moveTo>
                  <a:cubicBezTo>
                    <a:pt x="186" y="5"/>
                    <a:pt x="96" y="5"/>
                    <a:pt x="5" y="5"/>
                  </a:cubicBezTo>
                  <a:cubicBezTo>
                    <a:pt x="5" y="30"/>
                    <a:pt x="5" y="54"/>
                    <a:pt x="5" y="78"/>
                  </a:cubicBezTo>
                  <a:cubicBezTo>
                    <a:pt x="96" y="78"/>
                    <a:pt x="187" y="78"/>
                    <a:pt x="278" y="78"/>
                  </a:cubicBezTo>
                  <a:cubicBezTo>
                    <a:pt x="278" y="56"/>
                    <a:pt x="278" y="35"/>
                    <a:pt x="278" y="13"/>
                  </a:cubicBezTo>
                  <a:cubicBezTo>
                    <a:pt x="278" y="11"/>
                    <a:pt x="278" y="8"/>
                    <a:pt x="278" y="5"/>
                  </a:cubicBezTo>
                  <a:close/>
                </a:path>
              </a:pathLst>
            </a:custGeom>
            <a:solidFill>
              <a:srgbClr val="96C527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b="1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606712" y="1114474"/>
            <a:ext cx="3025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的容错机制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标题 1"/>
          <p:cNvSpPr>
            <a:spLocks/>
          </p:cNvSpPr>
          <p:nvPr/>
        </p:nvSpPr>
        <p:spPr bwMode="auto">
          <a:xfrm>
            <a:off x="4048125" y="312428"/>
            <a:ext cx="7603849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分布式文件系统（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GoogleGFS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992213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74796" y="1580905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chemeClr val="accent6"/>
                </a:solidFill>
              </a:rPr>
              <a:t>Master</a:t>
            </a:r>
            <a:r>
              <a:rPr lang="zh-CN" altLang="en-US" sz="2400" b="1" dirty="0">
                <a:solidFill>
                  <a:schemeClr val="accent6"/>
                </a:solidFill>
              </a:rPr>
              <a:t>容错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174796" y="2112703"/>
            <a:ext cx="8610600" cy="2429258"/>
            <a:chOff x="422204" y="1417590"/>
            <a:chExt cx="11523055" cy="2585767"/>
          </a:xfrm>
        </p:grpSpPr>
        <p:sp>
          <p:nvSpPr>
            <p:cNvPr id="10" name="任意多边形 9"/>
            <p:cNvSpPr/>
            <p:nvPr/>
          </p:nvSpPr>
          <p:spPr>
            <a:xfrm>
              <a:off x="9718040" y="1930400"/>
              <a:ext cx="355600" cy="762000"/>
            </a:xfrm>
            <a:custGeom>
              <a:avLst/>
              <a:gdLst>
                <a:gd name="connsiteX0" fmla="*/ 0 w 355600"/>
                <a:gd name="connsiteY0" fmla="*/ 0 h 762000"/>
                <a:gd name="connsiteX1" fmla="*/ 355600 w 355600"/>
                <a:gd name="connsiteY1" fmla="*/ 342900 h 762000"/>
                <a:gd name="connsiteX2" fmla="*/ 0 w 355600"/>
                <a:gd name="connsiteY2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5600" h="762000">
                  <a:moveTo>
                    <a:pt x="0" y="0"/>
                  </a:moveTo>
                  <a:cubicBezTo>
                    <a:pt x="177800" y="107950"/>
                    <a:pt x="355600" y="215900"/>
                    <a:pt x="355600" y="342900"/>
                  </a:cubicBezTo>
                  <a:cubicBezTo>
                    <a:pt x="355600" y="469900"/>
                    <a:pt x="177800" y="615950"/>
                    <a:pt x="0" y="762000"/>
                  </a:cubicBezTo>
                </a:path>
              </a:pathLst>
            </a:cu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487591" y="1417590"/>
              <a:ext cx="8240572" cy="72965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2553276" y="2413756"/>
              <a:ext cx="7174887" cy="655443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487591" y="3210506"/>
              <a:ext cx="8240572" cy="792851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/>
            </a:p>
          </p:txBody>
        </p:sp>
        <p:sp>
          <p:nvSpPr>
            <p:cNvPr id="14" name="椭圆 13"/>
            <p:cNvSpPr/>
            <p:nvPr/>
          </p:nvSpPr>
          <p:spPr>
            <a:xfrm>
              <a:off x="422204" y="1915736"/>
              <a:ext cx="2173744" cy="165801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Master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553276" y="1455575"/>
              <a:ext cx="7121098" cy="6867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命名空间（</a:t>
              </a:r>
              <a:r>
                <a:rPr lang="en-US" altLang="zh-CN" b="1" dirty="0">
                  <a:solidFill>
                    <a:schemeClr val="bg1"/>
                  </a:solidFill>
                </a:rPr>
                <a:t>Name Space</a:t>
              </a:r>
              <a:r>
                <a:rPr lang="zh-CN" altLang="en-US" b="1" dirty="0">
                  <a:solidFill>
                    <a:schemeClr val="bg1"/>
                  </a:solidFill>
                </a:rPr>
                <a:t>），也就是整个文件系统的目录结构。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2724727" y="2526916"/>
              <a:ext cx="4611527" cy="3920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Chunk</a:t>
              </a:r>
              <a:r>
                <a:rPr lang="zh-CN" altLang="en-US" b="1" dirty="0">
                  <a:solidFill>
                    <a:schemeClr val="bg1"/>
                  </a:solidFill>
                </a:rPr>
                <a:t>与文件名的映射表。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2597645" y="3257533"/>
              <a:ext cx="6707336" cy="6867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Chunk</a:t>
              </a:r>
              <a:r>
                <a:rPr lang="zh-CN" altLang="en-US" b="1" dirty="0">
                  <a:solidFill>
                    <a:schemeClr val="bg1"/>
                  </a:solidFill>
                </a:rPr>
                <a:t>副本的位置信息，每一个</a:t>
              </a:r>
              <a:r>
                <a:rPr lang="en-US" altLang="zh-CN" b="1" dirty="0">
                  <a:solidFill>
                    <a:schemeClr val="bg1"/>
                  </a:solidFill>
                </a:rPr>
                <a:t>Chunk</a:t>
              </a:r>
              <a:r>
                <a:rPr lang="zh-CN" altLang="en-US" b="1" dirty="0">
                  <a:solidFill>
                    <a:schemeClr val="bg1"/>
                  </a:solidFill>
                </a:rPr>
                <a:t>默认有三个副本。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9728200" y="3435350"/>
              <a:ext cx="304800" cy="0"/>
            </a:xfrm>
            <a:prstGeom prst="line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10073187" y="2067816"/>
              <a:ext cx="1717411" cy="6211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/>
                <a:t>通过日志提供容错功能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10058458" y="3069424"/>
              <a:ext cx="1886801" cy="8834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/>
                <a:t>直接保存在各个</a:t>
              </a:r>
              <a:r>
                <a:rPr lang="en-US" altLang="zh-CN" sz="1600" b="1" dirty="0"/>
                <a:t>Chunk Server</a:t>
              </a:r>
              <a:r>
                <a:rPr lang="zh-CN" altLang="en-US" sz="1600" b="1" dirty="0"/>
                <a:t>上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1174796" y="4912596"/>
            <a:ext cx="8404860" cy="7067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发生故障时，在磁盘数据保存完好的情况下，可以迅速恢复以上元数据</a:t>
            </a:r>
          </a:p>
        </p:txBody>
      </p:sp>
      <p:sp>
        <p:nvSpPr>
          <p:cNvPr id="22" name="矩形 21"/>
          <p:cNvSpPr/>
          <p:nvPr/>
        </p:nvSpPr>
        <p:spPr>
          <a:xfrm>
            <a:off x="1174796" y="5941837"/>
            <a:ext cx="8289471" cy="7067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为了防止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彻底死机的情况，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还提供了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远程的实时备份</a:t>
            </a:r>
          </a:p>
        </p:txBody>
      </p:sp>
      <p:sp>
        <p:nvSpPr>
          <p:cNvPr id="23" name="矩形 22"/>
          <p:cNvSpPr/>
          <p:nvPr/>
        </p:nvSpPr>
        <p:spPr>
          <a:xfrm>
            <a:off x="1081451" y="4923837"/>
            <a:ext cx="93345" cy="706120"/>
          </a:xfrm>
          <a:prstGeom prst="rect">
            <a:avLst/>
          </a:prstGeom>
          <a:solidFill>
            <a:srgbClr val="96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1081451" y="5926735"/>
            <a:ext cx="93345" cy="706120"/>
          </a:xfrm>
          <a:prstGeom prst="rect">
            <a:avLst/>
          </a:prstGeom>
          <a:solidFill>
            <a:srgbClr val="96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5" name="文本框 24"/>
          <p:cNvSpPr txBox="1"/>
          <p:nvPr/>
        </p:nvSpPr>
        <p:spPr>
          <a:xfrm>
            <a:off x="606712" y="1114474"/>
            <a:ext cx="3025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的容错机制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>
            <a:spLocks/>
          </p:cNvSpPr>
          <p:nvPr/>
        </p:nvSpPr>
        <p:spPr bwMode="auto">
          <a:xfrm>
            <a:off x="4048125" y="312428"/>
            <a:ext cx="7603849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分布式文件系统（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GoogleGFS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359768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68773" y="1505184"/>
            <a:ext cx="3001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chemeClr val="accent6"/>
                </a:solidFill>
              </a:rPr>
              <a:t>Chunk Server</a:t>
            </a:r>
            <a:r>
              <a:rPr lang="zh-CN" altLang="en-US" sz="2400" b="1" dirty="0">
                <a:solidFill>
                  <a:schemeClr val="accent6"/>
                </a:solidFill>
              </a:rPr>
              <a:t>容错</a:t>
            </a:r>
          </a:p>
        </p:txBody>
      </p:sp>
      <p:sp>
        <p:nvSpPr>
          <p:cNvPr id="8" name="矩形 7"/>
          <p:cNvSpPr/>
          <p:nvPr/>
        </p:nvSpPr>
        <p:spPr>
          <a:xfrm>
            <a:off x="1081451" y="2029093"/>
            <a:ext cx="8114030" cy="3987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采用副本的方式实现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 Server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的容错</a:t>
            </a:r>
          </a:p>
        </p:txBody>
      </p:sp>
      <p:sp>
        <p:nvSpPr>
          <p:cNvPr id="11" name="矩形 10"/>
          <p:cNvSpPr/>
          <p:nvPr/>
        </p:nvSpPr>
        <p:spPr>
          <a:xfrm>
            <a:off x="1082086" y="2592278"/>
            <a:ext cx="8113395" cy="7067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有多个存储副本（默认为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个），分布存储在不同的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 Server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</a:p>
        </p:txBody>
      </p:sp>
      <p:sp>
        <p:nvSpPr>
          <p:cNvPr id="13" name="矩形 12"/>
          <p:cNvSpPr/>
          <p:nvPr/>
        </p:nvSpPr>
        <p:spPr>
          <a:xfrm>
            <a:off x="1082086" y="3417040"/>
            <a:ext cx="8113395" cy="3987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对于每一个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，必须将所有的副本全部写入成功，才视为成功写入</a:t>
            </a:r>
          </a:p>
        </p:txBody>
      </p:sp>
      <p:sp>
        <p:nvSpPr>
          <p:cNvPr id="15" name="矩形 14"/>
          <p:cNvSpPr/>
          <p:nvPr/>
        </p:nvSpPr>
        <p:spPr>
          <a:xfrm>
            <a:off x="1081451" y="3975529"/>
            <a:ext cx="8114030" cy="7067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相关的副本出现丢失或不可恢复等情况，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自动将该副本复制到其他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 Server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81451" y="4841993"/>
            <a:ext cx="8114030" cy="7067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中的每一个文件被划分成多个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的默认大小是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64MB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81451" y="5708457"/>
            <a:ext cx="8114030" cy="7067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为单位进行划分，大小为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64KB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，每一个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对应一个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32bit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的校验和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06712" y="1114474"/>
            <a:ext cx="3025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的容错机制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1"/>
          <p:cNvSpPr>
            <a:spLocks/>
          </p:cNvSpPr>
          <p:nvPr/>
        </p:nvSpPr>
        <p:spPr bwMode="auto">
          <a:xfrm>
            <a:off x="4048125" y="312428"/>
            <a:ext cx="7603849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分布式文件系统（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GoogleGFS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3016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3428411" y="2216150"/>
            <a:ext cx="1607185" cy="1616075"/>
          </a:xfrm>
          <a:custGeom>
            <a:avLst/>
            <a:gdLst>
              <a:gd name="connsiteX0" fmla="*/ 0 w 2143125"/>
              <a:gd name="connsiteY0" fmla="*/ 0 h 1963541"/>
              <a:gd name="connsiteX1" fmla="*/ 2143125 w 2143125"/>
              <a:gd name="connsiteY1" fmla="*/ 0 h 1963541"/>
              <a:gd name="connsiteX2" fmla="*/ 2143125 w 2143125"/>
              <a:gd name="connsiteY2" fmla="*/ 1963541 h 1963541"/>
              <a:gd name="connsiteX3" fmla="*/ 0 w 2143125"/>
              <a:gd name="connsiteY3" fmla="*/ 1963541 h 1963541"/>
              <a:gd name="connsiteX4" fmla="*/ 0 w 2143125"/>
              <a:gd name="connsiteY4" fmla="*/ 0 h 196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125" h="1963541">
                <a:moveTo>
                  <a:pt x="0" y="0"/>
                </a:moveTo>
                <a:lnTo>
                  <a:pt x="2143125" y="0"/>
                </a:lnTo>
                <a:lnTo>
                  <a:pt x="2143125" y="1963541"/>
                </a:lnTo>
                <a:lnTo>
                  <a:pt x="0" y="196354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任意多边形 9"/>
          <p:cNvSpPr/>
          <p:nvPr/>
        </p:nvSpPr>
        <p:spPr>
          <a:xfrm>
            <a:off x="5243876" y="2216150"/>
            <a:ext cx="1582420" cy="1649095"/>
          </a:xfrm>
          <a:custGeom>
            <a:avLst/>
            <a:gdLst>
              <a:gd name="connsiteX0" fmla="*/ 0 w 2110056"/>
              <a:gd name="connsiteY0" fmla="*/ 0 h 1963541"/>
              <a:gd name="connsiteX1" fmla="*/ 2110056 w 2110056"/>
              <a:gd name="connsiteY1" fmla="*/ 0 h 1963541"/>
              <a:gd name="connsiteX2" fmla="*/ 2110056 w 2110056"/>
              <a:gd name="connsiteY2" fmla="*/ 1963541 h 1963541"/>
              <a:gd name="connsiteX3" fmla="*/ 0 w 2110056"/>
              <a:gd name="connsiteY3" fmla="*/ 1963541 h 1963541"/>
              <a:gd name="connsiteX4" fmla="*/ 0 w 2110056"/>
              <a:gd name="connsiteY4" fmla="*/ 0 h 196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0056" h="1963541">
                <a:moveTo>
                  <a:pt x="0" y="0"/>
                </a:moveTo>
                <a:lnTo>
                  <a:pt x="2110056" y="0"/>
                </a:lnTo>
                <a:lnTo>
                  <a:pt x="2110056" y="1963541"/>
                </a:lnTo>
                <a:lnTo>
                  <a:pt x="0" y="196354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任意多边形 10"/>
          <p:cNvSpPr/>
          <p:nvPr/>
        </p:nvSpPr>
        <p:spPr>
          <a:xfrm>
            <a:off x="3428411" y="4071620"/>
            <a:ext cx="1607185" cy="1784350"/>
          </a:xfrm>
          <a:custGeom>
            <a:avLst/>
            <a:gdLst>
              <a:gd name="connsiteX0" fmla="*/ 0 w 2143125"/>
              <a:gd name="connsiteY0" fmla="*/ 0 h 1963541"/>
              <a:gd name="connsiteX1" fmla="*/ 2143125 w 2143125"/>
              <a:gd name="connsiteY1" fmla="*/ 0 h 1963541"/>
              <a:gd name="connsiteX2" fmla="*/ 2143125 w 2143125"/>
              <a:gd name="connsiteY2" fmla="*/ 1963541 h 1963541"/>
              <a:gd name="connsiteX3" fmla="*/ 0 w 2143125"/>
              <a:gd name="connsiteY3" fmla="*/ 1963541 h 1963541"/>
              <a:gd name="connsiteX4" fmla="*/ 0 w 2143125"/>
              <a:gd name="connsiteY4" fmla="*/ 0 h 196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125" h="1963541">
                <a:moveTo>
                  <a:pt x="0" y="0"/>
                </a:moveTo>
                <a:lnTo>
                  <a:pt x="2143125" y="0"/>
                </a:lnTo>
                <a:lnTo>
                  <a:pt x="2143125" y="1963541"/>
                </a:lnTo>
                <a:lnTo>
                  <a:pt x="0" y="196354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任意多边形 11"/>
          <p:cNvSpPr/>
          <p:nvPr/>
        </p:nvSpPr>
        <p:spPr>
          <a:xfrm>
            <a:off x="5243876" y="4041775"/>
            <a:ext cx="1582420" cy="1813560"/>
          </a:xfrm>
          <a:custGeom>
            <a:avLst/>
            <a:gdLst>
              <a:gd name="connsiteX0" fmla="*/ 0 w 2110056"/>
              <a:gd name="connsiteY0" fmla="*/ 0 h 1963541"/>
              <a:gd name="connsiteX1" fmla="*/ 2110056 w 2110056"/>
              <a:gd name="connsiteY1" fmla="*/ 0 h 1963541"/>
              <a:gd name="connsiteX2" fmla="*/ 2110056 w 2110056"/>
              <a:gd name="connsiteY2" fmla="*/ 1963541 h 1963541"/>
              <a:gd name="connsiteX3" fmla="*/ 0 w 2110056"/>
              <a:gd name="connsiteY3" fmla="*/ 1963541 h 1963541"/>
              <a:gd name="connsiteX4" fmla="*/ 0 w 2110056"/>
              <a:gd name="connsiteY4" fmla="*/ 0 h 196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0056" h="1963541">
                <a:moveTo>
                  <a:pt x="0" y="0"/>
                </a:moveTo>
                <a:lnTo>
                  <a:pt x="2110056" y="0"/>
                </a:lnTo>
                <a:lnTo>
                  <a:pt x="2110056" y="1963541"/>
                </a:lnTo>
                <a:lnTo>
                  <a:pt x="0" y="196354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任意多边形 12"/>
          <p:cNvSpPr/>
          <p:nvPr/>
        </p:nvSpPr>
        <p:spPr>
          <a:xfrm>
            <a:off x="1081451" y="2216150"/>
            <a:ext cx="2346960" cy="1616075"/>
          </a:xfrm>
          <a:custGeom>
            <a:avLst/>
            <a:gdLst>
              <a:gd name="connsiteX0" fmla="*/ 0 w 3129230"/>
              <a:gd name="connsiteY0" fmla="*/ 0 h 1963541"/>
              <a:gd name="connsiteX1" fmla="*/ 3129230 w 3129230"/>
              <a:gd name="connsiteY1" fmla="*/ 0 h 1963541"/>
              <a:gd name="connsiteX2" fmla="*/ 3129230 w 3129230"/>
              <a:gd name="connsiteY2" fmla="*/ 1963541 h 1963541"/>
              <a:gd name="connsiteX3" fmla="*/ 0 w 3129230"/>
              <a:gd name="connsiteY3" fmla="*/ 1963541 h 1963541"/>
              <a:gd name="connsiteX4" fmla="*/ 0 w 3129230"/>
              <a:gd name="connsiteY4" fmla="*/ 0 h 196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9230" h="1963541">
                <a:moveTo>
                  <a:pt x="0" y="0"/>
                </a:moveTo>
                <a:lnTo>
                  <a:pt x="3129230" y="0"/>
                </a:lnTo>
                <a:lnTo>
                  <a:pt x="3129230" y="1963541"/>
                </a:lnTo>
                <a:lnTo>
                  <a:pt x="0" y="19635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任意多边形 13"/>
          <p:cNvSpPr/>
          <p:nvPr/>
        </p:nvSpPr>
        <p:spPr>
          <a:xfrm>
            <a:off x="6826296" y="2218106"/>
            <a:ext cx="2371725" cy="1663065"/>
          </a:xfrm>
          <a:custGeom>
            <a:avLst/>
            <a:gdLst>
              <a:gd name="connsiteX0" fmla="*/ 0 w 3162299"/>
              <a:gd name="connsiteY0" fmla="*/ 0 h 1963541"/>
              <a:gd name="connsiteX1" fmla="*/ 3162299 w 3162299"/>
              <a:gd name="connsiteY1" fmla="*/ 0 h 1963541"/>
              <a:gd name="connsiteX2" fmla="*/ 3162299 w 3162299"/>
              <a:gd name="connsiteY2" fmla="*/ 1963541 h 1963541"/>
              <a:gd name="connsiteX3" fmla="*/ 0 w 3162299"/>
              <a:gd name="connsiteY3" fmla="*/ 1963541 h 1963541"/>
              <a:gd name="connsiteX4" fmla="*/ 0 w 3162299"/>
              <a:gd name="connsiteY4" fmla="*/ 0 h 196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299" h="1963541">
                <a:moveTo>
                  <a:pt x="0" y="0"/>
                </a:moveTo>
                <a:lnTo>
                  <a:pt x="3162299" y="0"/>
                </a:lnTo>
                <a:lnTo>
                  <a:pt x="3162299" y="1963541"/>
                </a:lnTo>
                <a:lnTo>
                  <a:pt x="0" y="19635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任意多边形 14"/>
          <p:cNvSpPr/>
          <p:nvPr/>
        </p:nvSpPr>
        <p:spPr>
          <a:xfrm>
            <a:off x="1081451" y="4071620"/>
            <a:ext cx="2346960" cy="1784350"/>
          </a:xfrm>
          <a:custGeom>
            <a:avLst/>
            <a:gdLst>
              <a:gd name="connsiteX0" fmla="*/ 0 w 3129230"/>
              <a:gd name="connsiteY0" fmla="*/ 0 h 1963541"/>
              <a:gd name="connsiteX1" fmla="*/ 3129230 w 3129230"/>
              <a:gd name="connsiteY1" fmla="*/ 0 h 1963541"/>
              <a:gd name="connsiteX2" fmla="*/ 3129230 w 3129230"/>
              <a:gd name="connsiteY2" fmla="*/ 1963541 h 1963541"/>
              <a:gd name="connsiteX3" fmla="*/ 0 w 3129230"/>
              <a:gd name="connsiteY3" fmla="*/ 1963541 h 1963541"/>
              <a:gd name="connsiteX4" fmla="*/ 0 w 3129230"/>
              <a:gd name="connsiteY4" fmla="*/ 0 h 196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9230" h="1963541">
                <a:moveTo>
                  <a:pt x="0" y="0"/>
                </a:moveTo>
                <a:lnTo>
                  <a:pt x="3129230" y="0"/>
                </a:lnTo>
                <a:lnTo>
                  <a:pt x="3129230" y="1963541"/>
                </a:lnTo>
                <a:lnTo>
                  <a:pt x="0" y="19635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任意多边形 15"/>
          <p:cNvSpPr/>
          <p:nvPr/>
        </p:nvSpPr>
        <p:spPr>
          <a:xfrm>
            <a:off x="6826296" y="4041775"/>
            <a:ext cx="2371725" cy="1814195"/>
          </a:xfrm>
          <a:custGeom>
            <a:avLst/>
            <a:gdLst>
              <a:gd name="connsiteX0" fmla="*/ 0 w 3162299"/>
              <a:gd name="connsiteY0" fmla="*/ 0 h 1963541"/>
              <a:gd name="connsiteX1" fmla="*/ 3162299 w 3162299"/>
              <a:gd name="connsiteY1" fmla="*/ 0 h 1963541"/>
              <a:gd name="connsiteX2" fmla="*/ 3162299 w 3162299"/>
              <a:gd name="connsiteY2" fmla="*/ 1963541 h 1963541"/>
              <a:gd name="connsiteX3" fmla="*/ 0 w 3162299"/>
              <a:gd name="connsiteY3" fmla="*/ 1963541 h 1963541"/>
              <a:gd name="connsiteX4" fmla="*/ 0 w 3162299"/>
              <a:gd name="connsiteY4" fmla="*/ 0 h 196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299" h="1963541">
                <a:moveTo>
                  <a:pt x="0" y="0"/>
                </a:moveTo>
                <a:lnTo>
                  <a:pt x="3162299" y="0"/>
                </a:lnTo>
                <a:lnTo>
                  <a:pt x="3162299" y="1963541"/>
                </a:lnTo>
                <a:lnTo>
                  <a:pt x="0" y="19635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椭圆 16"/>
          <p:cNvSpPr/>
          <p:nvPr/>
        </p:nvSpPr>
        <p:spPr>
          <a:xfrm>
            <a:off x="4184617" y="2964731"/>
            <a:ext cx="1885950" cy="188595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矩形 17"/>
          <p:cNvSpPr/>
          <p:nvPr/>
        </p:nvSpPr>
        <p:spPr>
          <a:xfrm>
            <a:off x="4401508" y="3486865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系统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管理技术</a:t>
            </a:r>
          </a:p>
        </p:txBody>
      </p:sp>
      <p:sp>
        <p:nvSpPr>
          <p:cNvPr id="19" name="矩形 18"/>
          <p:cNvSpPr/>
          <p:nvPr/>
        </p:nvSpPr>
        <p:spPr>
          <a:xfrm>
            <a:off x="3502071" y="2298700"/>
            <a:ext cx="123190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大规模集群安装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技术</a:t>
            </a:r>
          </a:p>
        </p:txBody>
      </p:sp>
      <p:sp>
        <p:nvSpPr>
          <p:cNvPr id="20" name="矩形 19"/>
          <p:cNvSpPr/>
          <p:nvPr/>
        </p:nvSpPr>
        <p:spPr>
          <a:xfrm>
            <a:off x="5510260" y="2298964"/>
            <a:ext cx="112061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故障检测技术 </a:t>
            </a:r>
          </a:p>
        </p:txBody>
      </p:sp>
      <p:sp>
        <p:nvSpPr>
          <p:cNvPr id="21" name="矩形 20"/>
          <p:cNvSpPr/>
          <p:nvPr/>
        </p:nvSpPr>
        <p:spPr>
          <a:xfrm>
            <a:off x="3547791" y="4744085"/>
            <a:ext cx="124650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节点动态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加入技术 </a:t>
            </a:r>
          </a:p>
        </p:txBody>
      </p:sp>
      <p:sp>
        <p:nvSpPr>
          <p:cNvPr id="22" name="矩形 21"/>
          <p:cNvSpPr/>
          <p:nvPr/>
        </p:nvSpPr>
        <p:spPr>
          <a:xfrm>
            <a:off x="5779181" y="4637405"/>
            <a:ext cx="91694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节能</a:t>
            </a:r>
            <a:br>
              <a:rPr lang="zh-CN" altLang="en-US" sz="2000" b="1" dirty="0">
                <a:solidFill>
                  <a:schemeClr val="bg1"/>
                </a:solidFill>
              </a:rPr>
            </a:br>
            <a:r>
              <a:rPr lang="zh-CN" altLang="en-US" sz="2000" b="1" dirty="0">
                <a:solidFill>
                  <a:schemeClr val="bg1"/>
                </a:solidFill>
              </a:rPr>
              <a:t>技术 </a:t>
            </a:r>
          </a:p>
        </p:txBody>
      </p:sp>
      <p:sp>
        <p:nvSpPr>
          <p:cNvPr id="23" name="矩形 22"/>
          <p:cNvSpPr/>
          <p:nvPr/>
        </p:nvSpPr>
        <p:spPr>
          <a:xfrm>
            <a:off x="1151301" y="2254250"/>
            <a:ext cx="227711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GFS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集群中通常有非常多的节点，需要相应的技术支撑：安装、部署 </a:t>
            </a:r>
          </a:p>
        </p:txBody>
      </p:sp>
      <p:sp>
        <p:nvSpPr>
          <p:cNvPr id="24" name="矩形 23"/>
          <p:cNvSpPr/>
          <p:nvPr/>
        </p:nvSpPr>
        <p:spPr>
          <a:xfrm>
            <a:off x="6861520" y="2185105"/>
            <a:ext cx="2301275" cy="1751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GFS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构建在不可靠廉价计算机之上的文件系统，由于节点数目众多，故障发生十分频繁 </a:t>
            </a:r>
          </a:p>
        </p:txBody>
      </p:sp>
      <p:sp>
        <p:nvSpPr>
          <p:cNvPr id="25" name="矩形 24"/>
          <p:cNvSpPr/>
          <p:nvPr/>
        </p:nvSpPr>
        <p:spPr>
          <a:xfrm>
            <a:off x="1151598" y="4071377"/>
            <a:ext cx="2209763" cy="1783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新的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Chunk Server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加入时 ，只需裸机加入，大大减少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GFS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维护工作量 </a:t>
            </a:r>
          </a:p>
        </p:txBody>
      </p:sp>
      <p:sp>
        <p:nvSpPr>
          <p:cNvPr id="26" name="矩形 25"/>
          <p:cNvSpPr/>
          <p:nvPr/>
        </p:nvSpPr>
        <p:spPr>
          <a:xfrm>
            <a:off x="6854414" y="4173890"/>
            <a:ext cx="2344664" cy="1445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采用了多种机制降低服务器能耗，如采用蓄电池代替昂贵的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UPS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06712" y="1114474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的系统管理技术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标题 1"/>
          <p:cNvSpPr>
            <a:spLocks/>
          </p:cNvSpPr>
          <p:nvPr/>
        </p:nvSpPr>
        <p:spPr bwMode="auto">
          <a:xfrm>
            <a:off x="4048125" y="312428"/>
            <a:ext cx="7603849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分布式文件系统（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GoogleGFS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616687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2" descr="C:\Documents and Settings\Administrator\桌面\云计算\云计算图片\untitled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469" y="2751086"/>
            <a:ext cx="4335694" cy="3251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内容占位符 1"/>
          <p:cNvSpPr txBox="1">
            <a:spLocks/>
          </p:cNvSpPr>
          <p:nvPr/>
        </p:nvSpPr>
        <p:spPr>
          <a:xfrm>
            <a:off x="1096395" y="1583872"/>
            <a:ext cx="8229600" cy="4926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每个集群包含数千个存储节点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PB(10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Byte)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级的数据</a:t>
            </a:r>
          </a:p>
        </p:txBody>
      </p:sp>
      <p:pic>
        <p:nvPicPr>
          <p:cNvPr id="18" name="Picture 3" descr="C:\Documents and Settings\拍拍虫\桌面\google云计算\untitled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82171" y="2900221"/>
            <a:ext cx="5524500" cy="26765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2" descr="C:\Documents and Settings\拍拍虫\桌面\google云计算\200872114274928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96815" y="3185973"/>
            <a:ext cx="4114800" cy="32861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4" descr="C:\Documents and Settings\拍拍虫\桌面\google云计算\8_091402_1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96485" y="3828915"/>
            <a:ext cx="4381500" cy="26289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矩形 20"/>
          <p:cNvSpPr/>
          <p:nvPr/>
        </p:nvSpPr>
        <p:spPr>
          <a:xfrm>
            <a:off x="1996485" y="2750685"/>
            <a:ext cx="7072313" cy="2857500"/>
          </a:xfrm>
          <a:prstGeom prst="rect">
            <a:avLst/>
          </a:prstGeom>
          <a:solidFill>
            <a:srgbClr val="92D050">
              <a:alpha val="91000"/>
            </a:srgb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solidFill>
                  <a:schemeClr val="tx1"/>
                </a:solidFill>
              </a:rPr>
              <a:t>巨型、廉价、稳定的数据中心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863215" y="3573327"/>
            <a:ext cx="247184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ym typeface="+mn-ea"/>
              </a:rPr>
              <a:t> 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06712" y="1114474"/>
            <a:ext cx="4100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Google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中的部署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"/>
          <p:cNvSpPr>
            <a:spLocks/>
          </p:cNvSpPr>
          <p:nvPr/>
        </p:nvSpPr>
        <p:spPr bwMode="auto">
          <a:xfrm>
            <a:off x="4048125" y="312428"/>
            <a:ext cx="7603849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分布式文件系统（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GoogleGFS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26798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1081451" y="1893628"/>
            <a:ext cx="8229600" cy="4363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的系统结构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的容错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的管理技术</a:t>
            </a:r>
          </a:p>
          <a:p>
            <a:pPr marL="514350" indent="-514350"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思考：如何应对小文件？？</a:t>
            </a: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4048125" y="312428"/>
            <a:ext cx="7603849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分布式文件系统（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GoogleGFS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06712" y="1114474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4533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提纲</a:t>
            </a:r>
          </a:p>
        </p:txBody>
      </p:sp>
      <p:grpSp>
        <p:nvGrpSpPr>
          <p:cNvPr id="285" name="组合 5"/>
          <p:cNvGrpSpPr>
            <a:grpSpLocks/>
          </p:cNvGrpSpPr>
          <p:nvPr/>
        </p:nvGrpSpPr>
        <p:grpSpPr bwMode="auto">
          <a:xfrm rot="-5400000">
            <a:off x="-600400" y="3514331"/>
            <a:ext cx="4216403" cy="203889"/>
            <a:chOff x="0" y="3259139"/>
            <a:chExt cx="9144001" cy="195287"/>
          </a:xfrm>
        </p:grpSpPr>
        <p:sp>
          <p:nvSpPr>
            <p:cNvPr id="286" name="Rectangle 3"/>
            <p:cNvSpPr>
              <a:spLocks noChangeArrowheads="1"/>
            </p:cNvSpPr>
            <p:nvPr/>
          </p:nvSpPr>
          <p:spPr bwMode="gray">
            <a:xfrm>
              <a:off x="1" y="3259139"/>
              <a:ext cx="9144000" cy="54918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ECECEC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287" name="Rectangle 4"/>
            <p:cNvSpPr>
              <a:spLocks noChangeArrowheads="1"/>
            </p:cNvSpPr>
            <p:nvPr/>
          </p:nvSpPr>
          <p:spPr bwMode="gray">
            <a:xfrm>
              <a:off x="0" y="3312046"/>
              <a:ext cx="9144000" cy="142380"/>
            </a:xfrm>
            <a:prstGeom prst="rect">
              <a:avLst/>
            </a:prstGeom>
            <a:gradFill rotWithShape="1">
              <a:gsLst>
                <a:gs pos="0">
                  <a:srgbClr val="CFCFCF"/>
                </a:gs>
                <a:gs pos="100000">
                  <a:srgbClr val="5F5F5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88" name="组合 287"/>
          <p:cNvGrpSpPr/>
          <p:nvPr/>
        </p:nvGrpSpPr>
        <p:grpSpPr>
          <a:xfrm>
            <a:off x="1081451" y="1563369"/>
            <a:ext cx="6767149" cy="1188000"/>
            <a:chOff x="1066800" y="1117694"/>
            <a:chExt cx="6324600" cy="1159177"/>
          </a:xfrm>
        </p:grpSpPr>
        <p:grpSp>
          <p:nvGrpSpPr>
            <p:cNvPr id="289" name="组合 62"/>
            <p:cNvGrpSpPr>
              <a:grpSpLocks/>
            </p:cNvGrpSpPr>
            <p:nvPr/>
          </p:nvGrpSpPr>
          <p:grpSpPr bwMode="auto">
            <a:xfrm>
              <a:off x="1447800" y="1138098"/>
              <a:ext cx="5943600" cy="1138773"/>
              <a:chOff x="1752601" y="2209799"/>
              <a:chExt cx="6934200" cy="1138037"/>
            </a:xfrm>
          </p:grpSpPr>
          <p:sp>
            <p:nvSpPr>
              <p:cNvPr id="302" name="AutoShape 4"/>
              <p:cNvSpPr>
                <a:spLocks noChangeArrowheads="1"/>
              </p:cNvSpPr>
              <p:nvPr/>
            </p:nvSpPr>
            <p:spPr bwMode="gray">
              <a:xfrm>
                <a:off x="1752601" y="2209800"/>
                <a:ext cx="6934200" cy="609206"/>
              </a:xfrm>
              <a:prstGeom prst="roundRect">
                <a:avLst>
                  <a:gd name="adj" fmla="val 10889"/>
                </a:avLst>
              </a:prstGeom>
              <a:gradFill flip="none" rotWithShape="1">
                <a:gsLst>
                  <a:gs pos="0">
                    <a:srgbClr val="FFFFFF"/>
                  </a:gs>
                  <a:gs pos="25000">
                    <a:srgbClr val="9999CC">
                      <a:lumMod val="40000"/>
                      <a:lumOff val="60000"/>
                    </a:srgbClr>
                  </a:gs>
                  <a:gs pos="75000">
                    <a:srgbClr val="9999CC">
                      <a:lumMod val="60000"/>
                      <a:lumOff val="40000"/>
                    </a:srgbClr>
                  </a:gs>
                </a:gsLst>
                <a:lin ang="5400000" scaled="0"/>
                <a:tileRect/>
              </a:gradFill>
              <a:ln w="38100">
                <a:noFill/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03" name="Text Box 9"/>
              <p:cNvSpPr txBox="1">
                <a:spLocks noChangeArrowheads="1"/>
              </p:cNvSpPr>
              <p:nvPr/>
            </p:nvSpPr>
            <p:spPr bwMode="gray">
              <a:xfrm>
                <a:off x="2397105" y="2209799"/>
                <a:ext cx="5700713" cy="113803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altLang="zh-CN" sz="36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Hadoop</a:t>
                </a:r>
                <a:r>
                  <a:rPr lang="zh-CN" altLang="en-US" sz="3600" dirty="0">
                    <a:latin typeface="黑体" pitchFamily="49" charset="-122"/>
                    <a:ea typeface="黑体" pitchFamily="49" charset="-122"/>
                  </a:rPr>
                  <a:t>概述</a:t>
                </a:r>
              </a:p>
              <a:p>
                <a:endParaRPr lang="zh-CN" altLang="en-US" sz="32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290" name="Group 65"/>
            <p:cNvGrpSpPr>
              <a:grpSpLocks/>
            </p:cNvGrpSpPr>
            <p:nvPr/>
          </p:nvGrpSpPr>
          <p:grpSpPr bwMode="auto">
            <a:xfrm>
              <a:off x="1066800" y="1117694"/>
              <a:ext cx="854075" cy="922338"/>
              <a:chOff x="2789" y="1625"/>
              <a:chExt cx="847" cy="915"/>
            </a:xfrm>
          </p:grpSpPr>
          <p:sp>
            <p:nvSpPr>
              <p:cNvPr id="292" name="Oval 66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83A6A7"/>
                  </a:gs>
                  <a:gs pos="100000">
                    <a:srgbClr val="FFFFFF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93" name="Oval 67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000000">
                      <a:alpha val="89998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94" name="Oval 68"/>
              <p:cNvSpPr>
                <a:spLocks noChangeArrowheads="1"/>
              </p:cNvSpPr>
              <p:nvPr/>
            </p:nvSpPr>
            <p:spPr bwMode="gray">
              <a:xfrm>
                <a:off x="2849" y="1683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475A5A"/>
                  </a:gs>
                  <a:gs pos="50000">
                    <a:srgbClr val="83A6A7"/>
                  </a:gs>
                  <a:gs pos="100000">
                    <a:srgbClr val="475A5A"/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95" name="Oval 69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53696A"/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96" name="Oval 70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8" cy="816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297" name="Group 71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298" name="Oval 72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1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99" name="Oval 73"/>
                <p:cNvSpPr>
                  <a:spLocks noChangeArrowheads="1"/>
                </p:cNvSpPr>
                <p:nvPr/>
              </p:nvSpPr>
              <p:spPr bwMode="gray">
                <a:xfrm>
                  <a:off x="4184" y="1712"/>
                  <a:ext cx="1219" cy="122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00" name="Oval 74"/>
                <p:cNvSpPr>
                  <a:spLocks noChangeArrowheads="1"/>
                </p:cNvSpPr>
                <p:nvPr/>
              </p:nvSpPr>
              <p:spPr bwMode="gray">
                <a:xfrm>
                  <a:off x="4195" y="1727"/>
                  <a:ext cx="1162" cy="114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01" name="Oval 75"/>
                <p:cNvSpPr>
                  <a:spLocks noChangeArrowheads="1"/>
                </p:cNvSpPr>
                <p:nvPr/>
              </p:nvSpPr>
              <p:spPr bwMode="gray">
                <a:xfrm>
                  <a:off x="4264" y="1758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sp>
          <p:nvSpPr>
            <p:cNvPr id="291" name="矩形 290"/>
            <p:cNvSpPr/>
            <p:nvPr/>
          </p:nvSpPr>
          <p:spPr>
            <a:xfrm>
              <a:off x="1214438" y="1305019"/>
              <a:ext cx="596900" cy="5842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一</a:t>
              </a:r>
              <a:endParaRPr lang="zh-CN" altLang="en-US" sz="3200" dirty="0">
                <a:latin typeface="+mn-ea"/>
                <a:ea typeface="+mn-ea"/>
              </a:endParaRPr>
            </a:p>
          </p:txBody>
        </p:sp>
      </p:grpSp>
      <p:grpSp>
        <p:nvGrpSpPr>
          <p:cNvPr id="304" name="组合 303"/>
          <p:cNvGrpSpPr/>
          <p:nvPr/>
        </p:nvGrpSpPr>
        <p:grpSpPr>
          <a:xfrm>
            <a:off x="1081452" y="3701115"/>
            <a:ext cx="6767148" cy="1296000"/>
            <a:chOff x="1066800" y="3187702"/>
            <a:chExt cx="6324600" cy="1286403"/>
          </a:xfrm>
        </p:grpSpPr>
        <p:grpSp>
          <p:nvGrpSpPr>
            <p:cNvPr id="305" name="组合 63"/>
            <p:cNvGrpSpPr>
              <a:grpSpLocks/>
            </p:cNvGrpSpPr>
            <p:nvPr/>
          </p:nvGrpSpPr>
          <p:grpSpPr bwMode="auto">
            <a:xfrm>
              <a:off x="1447800" y="3335332"/>
              <a:ext cx="5943600" cy="1138773"/>
              <a:chOff x="1752601" y="2205030"/>
              <a:chExt cx="6934200" cy="1138036"/>
            </a:xfrm>
          </p:grpSpPr>
          <p:sp>
            <p:nvSpPr>
              <p:cNvPr id="318" name="AutoShape 4"/>
              <p:cNvSpPr>
                <a:spLocks noChangeArrowheads="1"/>
              </p:cNvSpPr>
              <p:nvPr/>
            </p:nvSpPr>
            <p:spPr bwMode="gray">
              <a:xfrm>
                <a:off x="1752601" y="2209798"/>
                <a:ext cx="6934200" cy="609206"/>
              </a:xfrm>
              <a:prstGeom prst="roundRect">
                <a:avLst>
                  <a:gd name="adj" fmla="val 10889"/>
                </a:avLst>
              </a:prstGeom>
              <a:gradFill flip="none" rotWithShape="1">
                <a:gsLst>
                  <a:gs pos="0">
                    <a:srgbClr val="FFFFFF"/>
                  </a:gs>
                  <a:gs pos="25000">
                    <a:srgbClr val="9999CC">
                      <a:lumMod val="40000"/>
                      <a:lumOff val="60000"/>
                    </a:srgbClr>
                  </a:gs>
                  <a:gs pos="75000">
                    <a:srgbClr val="9999CC">
                      <a:lumMod val="60000"/>
                      <a:lumOff val="40000"/>
                    </a:srgbClr>
                  </a:gs>
                </a:gsLst>
                <a:lin ang="5400000" scaled="0"/>
                <a:tileRect/>
              </a:gradFill>
              <a:ln w="38100">
                <a:noFill/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19" name="Text Box 9"/>
              <p:cNvSpPr txBox="1">
                <a:spLocks noChangeArrowheads="1"/>
              </p:cNvSpPr>
              <p:nvPr/>
            </p:nvSpPr>
            <p:spPr bwMode="gray">
              <a:xfrm>
                <a:off x="2397105" y="2205030"/>
                <a:ext cx="5700713" cy="113803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 dirty="0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HDFS</a:t>
                </a:r>
                <a:r>
                  <a:rPr lang="zh-CN" altLang="en-US" sz="3600" dirty="0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3600" dirty="0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GFS</a:t>
                </a:r>
                <a:r>
                  <a:rPr lang="zh-CN" altLang="en-US" sz="3600" dirty="0">
                    <a:latin typeface="黑体" pitchFamily="2" charset="-122"/>
                    <a:ea typeface="黑体" pitchFamily="2" charset="-122"/>
                  </a:rPr>
                  <a:t>的开源实现</a:t>
                </a:r>
              </a:p>
              <a:p>
                <a:endParaRPr lang="zh-CN" altLang="en-US" sz="32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306" name="Group 65"/>
            <p:cNvGrpSpPr>
              <a:grpSpLocks/>
            </p:cNvGrpSpPr>
            <p:nvPr/>
          </p:nvGrpSpPr>
          <p:grpSpPr bwMode="auto">
            <a:xfrm>
              <a:off x="1066800" y="3187702"/>
              <a:ext cx="854075" cy="922338"/>
              <a:chOff x="2789" y="1625"/>
              <a:chExt cx="847" cy="915"/>
            </a:xfrm>
          </p:grpSpPr>
          <p:sp>
            <p:nvSpPr>
              <p:cNvPr id="308" name="Oval 66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83A6A7"/>
                  </a:gs>
                  <a:gs pos="100000">
                    <a:srgbClr val="FFFFFF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09" name="Oval 67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000000">
                      <a:alpha val="89998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10" name="Oval 68"/>
              <p:cNvSpPr>
                <a:spLocks noChangeArrowheads="1"/>
              </p:cNvSpPr>
              <p:nvPr/>
            </p:nvSpPr>
            <p:spPr bwMode="gray">
              <a:xfrm>
                <a:off x="2849" y="1683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475A5A"/>
                  </a:gs>
                  <a:gs pos="50000">
                    <a:srgbClr val="83A6A7"/>
                  </a:gs>
                  <a:gs pos="100000">
                    <a:srgbClr val="475A5A"/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11" name="Oval 69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53696A"/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12" name="Oval 70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8" cy="816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313" name="Group 71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314" name="Oval 72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1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15" name="Oval 73"/>
                <p:cNvSpPr>
                  <a:spLocks noChangeArrowheads="1"/>
                </p:cNvSpPr>
                <p:nvPr/>
              </p:nvSpPr>
              <p:spPr bwMode="gray">
                <a:xfrm>
                  <a:off x="4184" y="1712"/>
                  <a:ext cx="1219" cy="122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16" name="Oval 74"/>
                <p:cNvSpPr>
                  <a:spLocks noChangeArrowheads="1"/>
                </p:cNvSpPr>
                <p:nvPr/>
              </p:nvSpPr>
              <p:spPr bwMode="gray">
                <a:xfrm>
                  <a:off x="4195" y="1727"/>
                  <a:ext cx="1162" cy="114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17" name="Oval 75"/>
                <p:cNvSpPr>
                  <a:spLocks noChangeArrowheads="1"/>
                </p:cNvSpPr>
                <p:nvPr/>
              </p:nvSpPr>
              <p:spPr bwMode="gray">
                <a:xfrm>
                  <a:off x="4264" y="1758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sp>
          <p:nvSpPr>
            <p:cNvPr id="307" name="矩形 306"/>
            <p:cNvSpPr/>
            <p:nvPr/>
          </p:nvSpPr>
          <p:spPr>
            <a:xfrm>
              <a:off x="1214438" y="3321052"/>
              <a:ext cx="59663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三</a:t>
              </a:r>
              <a:endParaRPr lang="zh-CN" altLang="en-US" sz="3200" dirty="0">
                <a:latin typeface="+mn-ea"/>
                <a:ea typeface="+mn-ea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1081452" y="4833601"/>
            <a:ext cx="6767148" cy="1296000"/>
            <a:chOff x="1066800" y="4340235"/>
            <a:chExt cx="6234090" cy="1281649"/>
          </a:xfrm>
        </p:grpSpPr>
        <p:grpSp>
          <p:nvGrpSpPr>
            <p:cNvPr id="321" name="组合 66"/>
            <p:cNvGrpSpPr>
              <a:grpSpLocks/>
            </p:cNvGrpSpPr>
            <p:nvPr/>
          </p:nvGrpSpPr>
          <p:grpSpPr bwMode="auto">
            <a:xfrm>
              <a:off x="1357290" y="4483111"/>
              <a:ext cx="5943600" cy="1138773"/>
              <a:chOff x="1752601" y="2209798"/>
              <a:chExt cx="6934200" cy="1138036"/>
            </a:xfrm>
          </p:grpSpPr>
          <p:sp>
            <p:nvSpPr>
              <p:cNvPr id="334" name="AutoShape 4"/>
              <p:cNvSpPr>
                <a:spLocks noChangeArrowheads="1"/>
              </p:cNvSpPr>
              <p:nvPr/>
            </p:nvSpPr>
            <p:spPr bwMode="gray">
              <a:xfrm>
                <a:off x="1752601" y="2209798"/>
                <a:ext cx="6934200" cy="609206"/>
              </a:xfrm>
              <a:prstGeom prst="roundRect">
                <a:avLst>
                  <a:gd name="adj" fmla="val 10889"/>
                </a:avLst>
              </a:prstGeom>
              <a:gradFill flip="none" rotWithShape="1">
                <a:gsLst>
                  <a:gs pos="0">
                    <a:srgbClr val="FFFFFF"/>
                  </a:gs>
                  <a:gs pos="25000">
                    <a:srgbClr val="9999CC">
                      <a:lumMod val="40000"/>
                      <a:lumOff val="60000"/>
                    </a:srgbClr>
                  </a:gs>
                  <a:gs pos="75000">
                    <a:srgbClr val="9999CC">
                      <a:lumMod val="60000"/>
                      <a:lumOff val="40000"/>
                    </a:srgbClr>
                  </a:gs>
                </a:gsLst>
                <a:lin ang="5400000" scaled="0"/>
                <a:tileRect/>
              </a:gradFill>
              <a:ln w="38100">
                <a:noFill/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35" name="Text Box 9"/>
              <p:cNvSpPr txBox="1">
                <a:spLocks noChangeArrowheads="1"/>
              </p:cNvSpPr>
              <p:nvPr/>
            </p:nvSpPr>
            <p:spPr bwMode="gray">
              <a:xfrm>
                <a:off x="2513807" y="2209798"/>
                <a:ext cx="5700713" cy="113803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 dirty="0" err="1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MapReduce</a:t>
                </a:r>
                <a:r>
                  <a:rPr lang="zh-CN" altLang="en-US" sz="3600" dirty="0">
                    <a:latin typeface="黑体" pitchFamily="2" charset="-122"/>
                    <a:ea typeface="黑体" pitchFamily="2" charset="-122"/>
                  </a:rPr>
                  <a:t> </a:t>
                </a:r>
              </a:p>
              <a:p>
                <a:endParaRPr lang="zh-CN" altLang="en-US" sz="32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322" name="Group 65"/>
            <p:cNvGrpSpPr>
              <a:grpSpLocks/>
            </p:cNvGrpSpPr>
            <p:nvPr/>
          </p:nvGrpSpPr>
          <p:grpSpPr bwMode="auto">
            <a:xfrm>
              <a:off x="1066800" y="4340235"/>
              <a:ext cx="854075" cy="922338"/>
              <a:chOff x="2789" y="1625"/>
              <a:chExt cx="847" cy="915"/>
            </a:xfrm>
          </p:grpSpPr>
          <p:sp>
            <p:nvSpPr>
              <p:cNvPr id="324" name="Oval 66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83A6A7"/>
                  </a:gs>
                  <a:gs pos="100000">
                    <a:srgbClr val="FFFFFF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25" name="Oval 67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000000">
                      <a:alpha val="89998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26" name="Oval 68"/>
              <p:cNvSpPr>
                <a:spLocks noChangeArrowheads="1"/>
              </p:cNvSpPr>
              <p:nvPr/>
            </p:nvSpPr>
            <p:spPr bwMode="gray">
              <a:xfrm>
                <a:off x="2849" y="1683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475A5A"/>
                  </a:gs>
                  <a:gs pos="50000">
                    <a:srgbClr val="83A6A7"/>
                  </a:gs>
                  <a:gs pos="100000">
                    <a:srgbClr val="475A5A"/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27" name="Oval 69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53696A"/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28" name="Oval 70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8" cy="816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329" name="Group 71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330" name="Oval 72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1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31" name="Oval 73"/>
                <p:cNvSpPr>
                  <a:spLocks noChangeArrowheads="1"/>
                </p:cNvSpPr>
                <p:nvPr/>
              </p:nvSpPr>
              <p:spPr bwMode="gray">
                <a:xfrm>
                  <a:off x="4184" y="1712"/>
                  <a:ext cx="1219" cy="122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32" name="Oval 74"/>
                <p:cNvSpPr>
                  <a:spLocks noChangeArrowheads="1"/>
                </p:cNvSpPr>
                <p:nvPr/>
              </p:nvSpPr>
              <p:spPr bwMode="gray">
                <a:xfrm>
                  <a:off x="4195" y="1727"/>
                  <a:ext cx="1162" cy="114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33" name="Oval 75"/>
                <p:cNvSpPr>
                  <a:spLocks noChangeArrowheads="1"/>
                </p:cNvSpPr>
                <p:nvPr/>
              </p:nvSpPr>
              <p:spPr bwMode="gray">
                <a:xfrm>
                  <a:off x="4264" y="1758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sp>
          <p:nvSpPr>
            <p:cNvPr id="323" name="矩形 322"/>
            <p:cNvSpPr/>
            <p:nvPr/>
          </p:nvSpPr>
          <p:spPr>
            <a:xfrm>
              <a:off x="1189038" y="4464057"/>
              <a:ext cx="59663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四</a:t>
              </a:r>
              <a:endParaRPr lang="zh-CN" altLang="en-US" sz="3200" dirty="0">
                <a:latin typeface="+mn-ea"/>
                <a:ea typeface="+mn-ea"/>
              </a:endParaRPr>
            </a:p>
          </p:txBody>
        </p:sp>
      </p:grpSp>
      <p:grpSp>
        <p:nvGrpSpPr>
          <p:cNvPr id="336" name="组合 335"/>
          <p:cNvGrpSpPr/>
          <p:nvPr/>
        </p:nvGrpSpPr>
        <p:grpSpPr>
          <a:xfrm>
            <a:off x="1081451" y="2568628"/>
            <a:ext cx="6767150" cy="1841501"/>
            <a:chOff x="1033482" y="2049448"/>
            <a:chExt cx="6324600" cy="1827865"/>
          </a:xfrm>
        </p:grpSpPr>
        <p:grpSp>
          <p:nvGrpSpPr>
            <p:cNvPr id="337" name="组合 63"/>
            <p:cNvGrpSpPr>
              <a:grpSpLocks/>
            </p:cNvGrpSpPr>
            <p:nvPr/>
          </p:nvGrpSpPr>
          <p:grpSpPr bwMode="auto">
            <a:xfrm>
              <a:off x="1414482" y="2197077"/>
              <a:ext cx="5943600" cy="1680236"/>
              <a:chOff x="1752601" y="2205030"/>
              <a:chExt cx="6934200" cy="1679149"/>
            </a:xfrm>
          </p:grpSpPr>
          <p:sp>
            <p:nvSpPr>
              <p:cNvPr id="350" name="AutoShape 4"/>
              <p:cNvSpPr>
                <a:spLocks noChangeArrowheads="1"/>
              </p:cNvSpPr>
              <p:nvPr/>
            </p:nvSpPr>
            <p:spPr bwMode="gray">
              <a:xfrm>
                <a:off x="1752601" y="2209798"/>
                <a:ext cx="6934200" cy="609206"/>
              </a:xfrm>
              <a:prstGeom prst="roundRect">
                <a:avLst>
                  <a:gd name="adj" fmla="val 10889"/>
                </a:avLst>
              </a:prstGeom>
              <a:gradFill flip="none" rotWithShape="1">
                <a:gsLst>
                  <a:gs pos="0">
                    <a:srgbClr val="FFFFFF"/>
                  </a:gs>
                  <a:gs pos="25000">
                    <a:srgbClr val="9999CC">
                      <a:lumMod val="40000"/>
                      <a:lumOff val="60000"/>
                    </a:srgbClr>
                  </a:gs>
                  <a:gs pos="75000">
                    <a:srgbClr val="9999CC">
                      <a:lumMod val="60000"/>
                      <a:lumOff val="40000"/>
                    </a:srgbClr>
                  </a:gs>
                </a:gsLst>
                <a:lin ang="5400000" scaled="0"/>
                <a:tileRect/>
              </a:gradFill>
              <a:ln w="38100">
                <a:noFill/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51" name="Text Box 9"/>
              <p:cNvSpPr txBox="1">
                <a:spLocks noChangeArrowheads="1"/>
              </p:cNvSpPr>
              <p:nvPr/>
            </p:nvSpPr>
            <p:spPr bwMode="gray">
              <a:xfrm>
                <a:off x="2397105" y="2205030"/>
                <a:ext cx="6289696" cy="167914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3600" dirty="0">
                    <a:latin typeface="黑体" pitchFamily="2" charset="-122"/>
                    <a:ea typeface="黑体" pitchFamily="2" charset="-122"/>
                  </a:rPr>
                  <a:t>布式文件系统</a:t>
                </a:r>
                <a:r>
                  <a:rPr lang="zh-CN" altLang="en-US" sz="3600" dirty="0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3600" dirty="0" err="1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GoogleGFS</a:t>
                </a:r>
                <a:r>
                  <a:rPr lang="zh-CN" altLang="en-US" sz="3600" dirty="0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）</a:t>
                </a:r>
              </a:p>
              <a:p>
                <a:endParaRPr lang="zh-CN" altLang="en-US" sz="32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338" name="Group 65"/>
            <p:cNvGrpSpPr>
              <a:grpSpLocks/>
            </p:cNvGrpSpPr>
            <p:nvPr/>
          </p:nvGrpSpPr>
          <p:grpSpPr bwMode="auto">
            <a:xfrm>
              <a:off x="1033482" y="2049448"/>
              <a:ext cx="854075" cy="922338"/>
              <a:chOff x="2789" y="1625"/>
              <a:chExt cx="847" cy="915"/>
            </a:xfrm>
          </p:grpSpPr>
          <p:sp>
            <p:nvSpPr>
              <p:cNvPr id="340" name="Oval 66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83A6A7"/>
                  </a:gs>
                  <a:gs pos="100000">
                    <a:srgbClr val="FFFFFF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41" name="Oval 67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000000">
                      <a:alpha val="89998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42" name="Oval 68"/>
              <p:cNvSpPr>
                <a:spLocks noChangeArrowheads="1"/>
              </p:cNvSpPr>
              <p:nvPr/>
            </p:nvSpPr>
            <p:spPr bwMode="gray">
              <a:xfrm>
                <a:off x="2849" y="1683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475A5A"/>
                  </a:gs>
                  <a:gs pos="50000">
                    <a:srgbClr val="83A6A7"/>
                  </a:gs>
                  <a:gs pos="100000">
                    <a:srgbClr val="475A5A"/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43" name="Oval 69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53696A"/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44" name="Oval 70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8" cy="816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345" name="Group 71"/>
              <p:cNvGrpSpPr>
                <a:grpSpLocks/>
              </p:cNvGrpSpPr>
              <p:nvPr/>
            </p:nvGrpSpPr>
            <p:grpSpPr bwMode="auto">
              <a:xfrm>
                <a:off x="2897" y="1735"/>
                <a:ext cx="686" cy="688"/>
                <a:chOff x="4166" y="1706"/>
                <a:chExt cx="1251" cy="1252"/>
              </a:xfrm>
            </p:grpSpPr>
            <p:sp>
              <p:nvSpPr>
                <p:cNvPr id="346" name="Oval 72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1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47" name="Oval 73"/>
                <p:cNvSpPr>
                  <a:spLocks noChangeArrowheads="1"/>
                </p:cNvSpPr>
                <p:nvPr/>
              </p:nvSpPr>
              <p:spPr bwMode="gray">
                <a:xfrm>
                  <a:off x="4184" y="1712"/>
                  <a:ext cx="1219" cy="122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48" name="Oval 74"/>
                <p:cNvSpPr>
                  <a:spLocks noChangeArrowheads="1"/>
                </p:cNvSpPr>
                <p:nvPr/>
              </p:nvSpPr>
              <p:spPr bwMode="gray">
                <a:xfrm>
                  <a:off x="4195" y="1727"/>
                  <a:ext cx="1162" cy="114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49" name="Oval 75"/>
                <p:cNvSpPr>
                  <a:spLocks noChangeArrowheads="1"/>
                </p:cNvSpPr>
                <p:nvPr/>
              </p:nvSpPr>
              <p:spPr bwMode="gray">
                <a:xfrm>
                  <a:off x="4264" y="1758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sp>
          <p:nvSpPr>
            <p:cNvPr id="339" name="矩形 338"/>
            <p:cNvSpPr/>
            <p:nvPr/>
          </p:nvSpPr>
          <p:spPr>
            <a:xfrm>
              <a:off x="1181120" y="2182798"/>
              <a:ext cx="596900" cy="5842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二</a:t>
              </a:r>
              <a:endParaRPr lang="zh-CN" altLang="en-US" sz="3200" dirty="0">
                <a:latin typeface="+mn-ea"/>
                <a:ea typeface="+mn-ea"/>
              </a:endParaRPr>
            </a:p>
          </p:txBody>
        </p:sp>
      </p:grpSp>
      <p:sp>
        <p:nvSpPr>
          <p:cNvPr id="72" name="Rectangle 35"/>
          <p:cNvSpPr>
            <a:spLocks noChangeArrowheads="1"/>
          </p:cNvSpPr>
          <p:nvPr/>
        </p:nvSpPr>
        <p:spPr bwMode="blackWhite">
          <a:xfrm>
            <a:off x="214253" y="4771654"/>
            <a:ext cx="8286750" cy="1587536"/>
          </a:xfrm>
          <a:prstGeom prst="rect">
            <a:avLst/>
          </a:prstGeom>
          <a:solidFill>
            <a:schemeClr val="bg1">
              <a:alpha val="74901"/>
            </a:schemeClr>
          </a:solidFill>
          <a:ln w="2540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0">
              <a:latin typeface="Tahoma" pitchFamily="34" charset="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blackWhite">
          <a:xfrm>
            <a:off x="214253" y="1217857"/>
            <a:ext cx="8286750" cy="2400839"/>
          </a:xfrm>
          <a:prstGeom prst="rect">
            <a:avLst/>
          </a:prstGeom>
          <a:solidFill>
            <a:schemeClr val="bg1">
              <a:alpha val="74901"/>
            </a:schemeClr>
          </a:solidFill>
          <a:ln w="2540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712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1451" y="1510128"/>
            <a:ext cx="9478111" cy="463203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200" dirty="0">
                <a:latin typeface="Times New Roman" panose="02020603050405020304" pitchFamily="18" charset="0"/>
                <a:ea typeface="黑体" panose="02010609060101010101" pitchFamily="49" charset="-122"/>
              </a:rPr>
              <a:t>     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软件基金会旗下的一个</a:t>
            </a:r>
            <a:r>
              <a:rPr lang="zh-CN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开源分布式计算平台</a:t>
            </a:r>
            <a:r>
              <a:rPr lang="zh-CN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，为用户提供了系统底层细节透明的分布式基础架构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Hadoop</a:t>
            </a:r>
            <a:r>
              <a:rPr lang="zh-CN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是基于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语言开发的，具有很好的</a:t>
            </a:r>
            <a:r>
              <a:rPr lang="zh-CN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跨平台特性</a:t>
            </a:r>
            <a:r>
              <a:rPr lang="zh-CN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，并且可以部署在廉价的计算机集群中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Hadoop</a:t>
            </a:r>
            <a:r>
              <a:rPr lang="zh-CN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的核心是分布式文件系统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 Distributed File System</a:t>
            </a:r>
            <a:r>
              <a:rPr lang="zh-CN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）和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计算模型</a:t>
            </a:r>
            <a:endParaRPr lang="zh-CN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Hadoop</a:t>
            </a:r>
            <a:r>
              <a:rPr lang="zh-CN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被公认为行业大数据</a:t>
            </a:r>
            <a:r>
              <a:rPr lang="zh-CN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标准开源软件</a:t>
            </a:r>
            <a:r>
              <a:rPr lang="zh-CN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，在分布式环境下提供了海量数据的处理能力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几乎所有主流厂商都围绕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提供开发工具、开源软件、商业化工具和技术服务，如谷歌、雅虎、微软、思科、淘宝等，都支持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endParaRPr lang="zh-CN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3080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955013" y="2710884"/>
            <a:ext cx="1213950" cy="25545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的项目结构不断丰富发展，形成一个丰富的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生态系统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662" y="1472645"/>
            <a:ext cx="7962900" cy="5207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606712" y="1114474"/>
            <a:ext cx="3185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项目结构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97892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222840"/>
              </p:ext>
            </p:extLst>
          </p:nvPr>
        </p:nvGraphicFramePr>
        <p:xfrm>
          <a:off x="3789269" y="1248269"/>
          <a:ext cx="8402731" cy="5589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dirty="0"/>
                        <a:t>组件</a:t>
                      </a:r>
                      <a:endParaRPr lang="en-US" altLang="zh-C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846"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HDFS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/>
                        <a:t>分布式文件系统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dirty="0" err="1"/>
                        <a:t>MapReduce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/>
                        <a:t>分布式并行编程模型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1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dirty="0"/>
                        <a:t>YARN/Mesos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/>
                        <a:t>资源管理和调度器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/>
                        <a:t>Tez</a:t>
                      </a:r>
                      <a:endParaRPr lang="en-US" altLang="zh-C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运行在</a:t>
                      </a:r>
                      <a:r>
                        <a:rPr lang="en-US" altLang="zh-CN" sz="1200" b="1" dirty="0"/>
                        <a:t>YARN</a:t>
                      </a:r>
                      <a:r>
                        <a:rPr lang="zh-CN" altLang="en-US" sz="1200" b="1" dirty="0"/>
                        <a:t>之上的下一代</a:t>
                      </a:r>
                      <a:r>
                        <a:rPr lang="en-US" altLang="zh-CN" sz="1200" b="1" dirty="0" err="1"/>
                        <a:t>Hadoop</a:t>
                      </a:r>
                      <a:r>
                        <a:rPr lang="zh-CN" altLang="en-US" sz="1200" b="1" dirty="0"/>
                        <a:t>查询处理框架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/>
                        <a:t>Hive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err="1"/>
                        <a:t>Hadoop</a:t>
                      </a:r>
                      <a:r>
                        <a:rPr lang="zh-CN" altLang="en-US" sz="1400" b="1" dirty="0"/>
                        <a:t>上的数据仓库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/>
                        <a:t>HBase</a:t>
                      </a:r>
                      <a:endParaRPr lang="en-US" altLang="zh-C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err="1"/>
                        <a:t>Hadoop</a:t>
                      </a:r>
                      <a:r>
                        <a:rPr lang="zh-CN" altLang="en-US" sz="1400" b="1" dirty="0"/>
                        <a:t>上的非关系型的分布式数据库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0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/>
                        <a:t>Pig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/>
                        <a:t>一个基于</a:t>
                      </a:r>
                      <a:r>
                        <a:rPr lang="en-US" altLang="zh-CN" sz="1400" b="1" dirty="0" err="1"/>
                        <a:t>Hadoop</a:t>
                      </a:r>
                      <a:r>
                        <a:rPr lang="zh-CN" altLang="en-US" sz="1400" b="1" dirty="0"/>
                        <a:t>的大规模数据分析平台，提供类似</a:t>
                      </a:r>
                      <a:r>
                        <a:rPr lang="en-US" altLang="zh-CN" sz="1400" b="1" dirty="0"/>
                        <a:t>SQL</a:t>
                      </a:r>
                      <a:r>
                        <a:rPr lang="zh-CN" altLang="en-US" sz="1400" b="1" dirty="0"/>
                        <a:t>的查询语言</a:t>
                      </a:r>
                      <a:r>
                        <a:rPr lang="en-US" altLang="zh-CN" sz="1400" b="1" dirty="0"/>
                        <a:t>Pig Latin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/>
                        <a:t>Sqoop</a:t>
                      </a:r>
                      <a:endParaRPr lang="en-US" altLang="zh-C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/>
                        <a:t>用于在</a:t>
                      </a:r>
                      <a:r>
                        <a:rPr lang="en-US" altLang="zh-CN" sz="1400" b="1" dirty="0" err="1"/>
                        <a:t>Hadoop</a:t>
                      </a:r>
                      <a:r>
                        <a:rPr lang="zh-CN" altLang="en-US" sz="1400" b="1" dirty="0"/>
                        <a:t>与传统数据库之间进行数据传递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8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/>
                        <a:t>Oozie</a:t>
                      </a:r>
                      <a:endParaRPr lang="en-US" altLang="zh-C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err="1"/>
                        <a:t>Hadoop</a:t>
                      </a:r>
                      <a:r>
                        <a:rPr lang="zh-CN" altLang="en-US" sz="1400" b="1" dirty="0"/>
                        <a:t>上的工作流管理系统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8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/>
                        <a:t>Zookeeper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/>
                        <a:t>提供分布式协调一致性服务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8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/>
                        <a:t>Storm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/>
                        <a:t>流计算框架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60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/>
                        <a:t>Flume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/>
                        <a:t>一个高可用的，高可靠的，分布式的海量日志采集、聚合和传输的系统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60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/>
                        <a:t>Ambari</a:t>
                      </a:r>
                      <a:endParaRPr lang="en-US" altLang="zh-C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err="1"/>
                        <a:t>Hadoop</a:t>
                      </a:r>
                      <a:r>
                        <a:rPr lang="zh-CN" altLang="en-US" sz="1400" b="1" dirty="0"/>
                        <a:t>快速部署工具，支持</a:t>
                      </a:r>
                      <a:r>
                        <a:rPr lang="en-US" altLang="zh-CN" sz="1400" b="1" dirty="0"/>
                        <a:t>Apache </a:t>
                      </a:r>
                      <a:r>
                        <a:rPr lang="en-US" altLang="zh-CN" sz="1400" b="1" dirty="0" err="1"/>
                        <a:t>Hadoop</a:t>
                      </a:r>
                      <a:r>
                        <a:rPr lang="zh-CN" altLang="en-US" sz="1400" b="1" dirty="0"/>
                        <a:t>集群的供应、管理和监控</a:t>
                      </a:r>
                      <a:endParaRPr lang="en-US" altLang="zh-CN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334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/>
                        <a:t>Kafka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/>
                        <a:t>一种高吞吐量的分布式发布订阅消息系统，可以处理消费者规模的网站中的所有动作流数据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8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类似于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Hadoop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MapReduce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的通用并行框架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06712" y="1114474"/>
            <a:ext cx="3185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项目结构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330276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Hadoop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概述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606712" y="1114474"/>
            <a:ext cx="247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Hadoop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75" name="TextBox 4"/>
          <p:cNvSpPr txBox="1">
            <a:spLocks noChangeArrowheads="1"/>
          </p:cNvSpPr>
          <p:nvPr/>
        </p:nvSpPr>
        <p:spPr bwMode="auto">
          <a:xfrm>
            <a:off x="851884" y="1637694"/>
            <a:ext cx="8829998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软件基金会旗下的一个</a:t>
            </a: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开源分布式计算平台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，为用户提供了系统底层细节透明的分布式基础架构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是基于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语言开发的，具有很好的</a:t>
            </a: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跨平台特性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，并且可以部署在廉价的计算机集群中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的核心是分布式文件系统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 Distributed File System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）和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endParaRPr lang="zh-CN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被公认为行业大数据</a:t>
            </a: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标准开源软件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，在分布式环境下提供了海量数据的处理能力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几乎所有主流厂商都围绕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提供开发工具、开源软件、商业化工具和技术服务，如谷歌、雅虎、微软、思科、淘宝等，都支持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8979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151271" y="6347642"/>
            <a:ext cx="409919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Hadoop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在企业中的应用架构</a:t>
            </a: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3"/>
          <a:srcRect t="11998"/>
          <a:stretch>
            <a:fillRect/>
          </a:stretch>
        </p:blipFill>
        <p:spPr>
          <a:xfrm>
            <a:off x="2379369" y="1601765"/>
            <a:ext cx="7643004" cy="474587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606712" y="1114474"/>
            <a:ext cx="3544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的应用现状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2210565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628757" y="1675188"/>
            <a:ext cx="8526433" cy="41998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分布式文件系统把文件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分布存储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到多个计算机节点上，成千上万的计算机节点构成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计算机集群，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计算机集群的基本架构如下图</a:t>
            </a:r>
            <a:endParaRPr lang="zh-CN" altLang="en-US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与之前使用多个处理器和专用高级</a:t>
            </a:r>
            <a:b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硬件的并行化处理装置不同的是，</a:t>
            </a:r>
            <a:b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目前的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所采用的计算机集群，</a:t>
            </a:r>
            <a:b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由普通硬件构成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的，</a:t>
            </a:r>
            <a:b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这就大大降低了硬件上</a:t>
            </a:r>
            <a:b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的开销</a:t>
            </a:r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454" y="2846526"/>
            <a:ext cx="5997576" cy="401147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606712" y="1114474"/>
            <a:ext cx="3044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计算机集群结构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1719468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1"/>
          <p:cNvSpPr txBox="1">
            <a:spLocks/>
          </p:cNvSpPr>
          <p:nvPr/>
        </p:nvSpPr>
        <p:spPr>
          <a:xfrm>
            <a:off x="1727961" y="1637694"/>
            <a:ext cx="8328025" cy="5172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1、存储超大文件</a:t>
            </a:r>
          </a:p>
          <a:p>
            <a:pPr algn="l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这里的“超大文件”是指几百MB、GB甚至TB级别的文件。</a:t>
            </a:r>
          </a:p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2、最高效的访问模式是一次写入、多次读取(流式数据访问)</a:t>
            </a:r>
          </a:p>
          <a:p>
            <a:pPr algn="l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HDFS存储的数据集作为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adoop的分析对象。在数据集生成后，长时间在此数据集上进行各种分析。每次分析都将涉及该数据集的大部分数据甚至全部数据，因此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读取整个数据集的时间延迟比读取某一条记录的时间延迟更重要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3、运行在普通廉价的服务器上</a:t>
            </a:r>
          </a:p>
          <a:p>
            <a:pPr algn="l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HDFS设计理念之一就是让它能运行在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普通的硬件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之上，即便硬件出现故障，也可以通过容错策略来保证数据的高可用。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6712" y="1114474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主要设计理念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3877750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1777174" y="1637694"/>
            <a:ext cx="8229600" cy="4926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1、将HDFS用于对数据访问要求低延迟的场景</a:t>
            </a:r>
          </a:p>
          <a:p>
            <a:pPr algn="l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由于HDFS是为高数据吞吐量应用而设计的，必然以高延迟为代价。</a:t>
            </a:r>
          </a:p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2、存储大量小文件</a:t>
            </a:r>
          </a:p>
          <a:p>
            <a:pPr algn="l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HDFS中元数据（文件的基本信息）存储在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amenode的内存中，而namenode为单点，小文件数量大到一定程度，namenode内存就吃不消了。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6712" y="1114474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HDFS——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忌讳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3193508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1610582" y="1637694"/>
            <a:ext cx="8562784" cy="4902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数据块（block）：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 algn="l">
              <a:lnSpc>
                <a:spcPct val="100000"/>
              </a:lnSpc>
              <a:buClr>
                <a:srgbClr val="0070C0"/>
              </a:buClr>
              <a:buFont typeface="Wingdings" panose="05000000000000000000" charset="0"/>
              <a:buChar char="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大文件会被分割成多个block进行存储，block大小默认为64MB。</a:t>
            </a:r>
          </a:p>
          <a:p>
            <a:pPr marL="800100" lvl="2" indent="-342900" algn="l">
              <a:lnSpc>
                <a:spcPct val="100000"/>
              </a:lnSpc>
              <a:buClr>
                <a:srgbClr val="0070C0"/>
              </a:buClr>
              <a:buFont typeface="Wingdings" panose="05000000000000000000" charset="0"/>
              <a:buChar char="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每一个block会在多个datanode上存储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多份副本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，默认是3份。</a:t>
            </a:r>
          </a:p>
          <a:p>
            <a:pPr marL="800100" lvl="2" indent="-342900" algn="l">
              <a:lnSpc>
                <a:spcPct val="100000"/>
              </a:lnSpc>
              <a:buClr>
                <a:srgbClr val="0070C0"/>
              </a:buClr>
              <a:buFont typeface="Wingdings" panose="05000000000000000000" charset="0"/>
              <a:buChar char="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如果一个文件小于一个数据块的大小，并不占用整个数据块存储空间</a:t>
            </a:r>
          </a:p>
          <a:p>
            <a:pPr algn="l">
              <a:lnSpc>
                <a:spcPct val="100000"/>
              </a:lnSpc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lvl="1" algn="l">
              <a:lnSpc>
                <a:spcPct val="100000"/>
              </a:lnSpc>
              <a:buClr>
                <a:srgbClr val="0070C0"/>
              </a:buClr>
              <a:buFont typeface="Wingdings" panose="05000000000000000000" charset="0"/>
              <a:buChar char="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namenode负责管理文件目录</a:t>
            </a:r>
          </a:p>
          <a:p>
            <a:pPr lvl="1" algn="l">
              <a:lnSpc>
                <a:spcPct val="100000"/>
              </a:lnSpc>
              <a:buClr>
                <a:srgbClr val="0070C0"/>
              </a:buClr>
              <a:buFont typeface="Wingdings" panose="05000000000000000000" charset="0"/>
              <a:buChar char="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文件和block的对应关系</a:t>
            </a:r>
          </a:p>
          <a:p>
            <a:pPr lvl="1" algn="l">
              <a:lnSpc>
                <a:spcPct val="100000"/>
              </a:lnSpc>
              <a:buClr>
                <a:srgbClr val="0070C0"/>
              </a:buClr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block和datanode的对应关系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。即保存了一个文件包括哪些数据块，分布在哪些数据节点上。这些信息并不存储在硬盘上，而是在系统启动时从数据节点收集而成的。</a:t>
            </a:r>
            <a:endParaRPr lang="zh-CN" altLang="en-US" sz="205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datanode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lvl="1" algn="l">
              <a:lnSpc>
                <a:spcPct val="100000"/>
              </a:lnSpc>
              <a:buClr>
                <a:srgbClr val="0070C0"/>
              </a:buClr>
              <a:buFont typeface="Wingdings" panose="05000000000000000000" charset="0"/>
              <a:buChar char="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datanode负责存储</a:t>
            </a:r>
          </a:p>
          <a:p>
            <a:pPr lvl="1" algn="l">
              <a:lnSpc>
                <a:spcPct val="100000"/>
              </a:lnSpc>
              <a:buClr>
                <a:srgbClr val="0070C0"/>
              </a:buClr>
              <a:buFont typeface="Wingdings" panose="05000000000000000000" charset="0"/>
              <a:buChar char="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大部分容错机制都是在datanode上实现的</a:t>
            </a:r>
          </a:p>
          <a:p>
            <a:pPr lvl="1" algn="l">
              <a:lnSpc>
                <a:spcPct val="100000"/>
              </a:lnSpc>
              <a:buClr>
                <a:srgbClr val="0070C0"/>
              </a:buClr>
              <a:buFont typeface="Wingdings" panose="05000000000000000000" charset="0"/>
              <a:buChar char="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其周期性的向元数据节点回报其存储的数据块信息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6712" y="1114474"/>
            <a:ext cx="3643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3605965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491" y="1637694"/>
            <a:ext cx="8228965" cy="49129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6712" y="1114474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基本架构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3982091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11" y="1637694"/>
            <a:ext cx="8391525" cy="50977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6712" y="1114474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基本架构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1464376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1755901" y="1960303"/>
            <a:ext cx="8272145" cy="3672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在一个专门的机器上运行NameNode</a:t>
            </a:r>
          </a:p>
          <a:p>
            <a:pPr algn="l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集群中的其他机器各运行一个DataNode</a:t>
            </a:r>
          </a:p>
          <a:p>
            <a:pPr algn="l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也可以在运行NameNode的机器上同时运行DataNode</a:t>
            </a:r>
          </a:p>
          <a:p>
            <a:pPr algn="l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或者一台机器上运行多个DataNode。</a:t>
            </a:r>
          </a:p>
          <a:p>
            <a:pPr algn="l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特点：一个集群只有一个NameNode的设计大大简化了系统架构。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6712" y="1114474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典型部署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14755525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998" y="1637694"/>
            <a:ext cx="7981951" cy="47517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6712" y="1114474"/>
            <a:ext cx="3284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写文件流程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33327318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1523809" y="1637694"/>
            <a:ext cx="8736330" cy="5192415"/>
          </a:xfrm>
          <a:prstGeom prst="rect">
            <a:avLst/>
          </a:prstGeom>
        </p:spPr>
        <p:txBody>
          <a:bodyPr vert="horz" wrap="square" lIns="91430" tIns="45715" rIns="91430" bIns="45715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6405" indent="-446405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客户端调用create()来创建文件</a:t>
            </a:r>
          </a:p>
          <a:p>
            <a:pPr marL="446405" indent="-446405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DistributedFileSystem用RPC调用元数据节点，在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的命名空间中创建一个新的文件。元数据节点首先确定文件原来不存在，并且客户端有创建文件的权限，然后创建新文件。</a:t>
            </a:r>
          </a:p>
          <a:p>
            <a:pPr marL="446405" indent="-446405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DistributedFileSystem返回DFSOutputStream，客户端用于写数据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DFSOutputStream可以协调namenode和datanode。客户端开始写数据到DFSOutputStream, DFSOutputStream会把数据切成一个个小packet，然后排成队列data quene。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6405" indent="-44640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endParaRPr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3792855"/>
            <a:ext cx="5783389" cy="29127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6712" y="1114474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写入数据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3844595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Hadoop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概述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606712" y="1114474"/>
            <a:ext cx="3185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Hadoop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发展简史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1081451" y="2685958"/>
            <a:ext cx="9747914" cy="401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最初是由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Apache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Lucene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项目的创始人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Doug Cutting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开发的文本搜索库。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源自始于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2002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Apache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Nutch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一个开源的网络搜索引擎并且也是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Lucene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项目的一部分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Nutch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项目也模仿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开发了自己的分布式文件系统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NDFS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Nutch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Distributed File System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），也就是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的前身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2004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年，谷歌公司又发表了另一篇具有深远影响的论文，阐述了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分布式编程思想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2005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Nutch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开源实现了谷歌的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181" y="1801092"/>
            <a:ext cx="28956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3884336" y="2459365"/>
            <a:ext cx="198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/>
              <a:t>Hadoop</a:t>
            </a:r>
            <a:r>
              <a:rPr lang="zh-CN" altLang="en-US" sz="2000" dirty="0"/>
              <a:t>的标志</a:t>
            </a:r>
          </a:p>
        </p:txBody>
      </p:sp>
    </p:spTree>
    <p:extLst>
      <p:ext uri="{BB962C8B-B14F-4D97-AF65-F5344CB8AC3E}">
        <p14:creationId xmlns:p14="http://schemas.microsoft.com/office/powerpoint/2010/main" val="18900794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1523809" y="1637694"/>
            <a:ext cx="8736330" cy="5133470"/>
          </a:xfrm>
          <a:prstGeom prst="rect">
            <a:avLst/>
          </a:prstGeom>
        </p:spPr>
        <p:txBody>
          <a:bodyPr vert="horz" wrap="square" lIns="91430" tIns="45715" rIns="91430" bIns="45715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DataStreamer会去处理接受data queue，他先问询namenode这个新的block最适合存储的在哪几个datanode里，如果副本数是3，那么就找到3个最适合的datanode，把他们排成一个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pipeline.DataStreamer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把packet按队列输出到管道的第一个datanode中，第一个datanode又把packet输出到第二个datanode中，以此类推。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325" y="3686175"/>
            <a:ext cx="6110016" cy="282781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6712" y="1114474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写入数据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556714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3"/>
          <p:cNvSpPr txBox="1">
            <a:spLocks/>
          </p:cNvSpPr>
          <p:nvPr/>
        </p:nvSpPr>
        <p:spPr>
          <a:xfrm>
            <a:off x="1523809" y="1637694"/>
            <a:ext cx="8736330" cy="5177175"/>
          </a:xfrm>
          <a:prstGeom prst="rect">
            <a:avLst/>
          </a:prstGeom>
        </p:spPr>
        <p:txBody>
          <a:bodyPr vert="horz" wrap="square" lIns="91430" tIns="45715" rIns="91430" bIns="45715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730" indent="-25273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 DFSOutputStream还有一个队列叫ack queue，也是由packet组成，等待收到datanode的响应，当pipeline中的所有datanode都表示已经收到的时候，这时akc queue才会把对应的packet包移除掉。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4"/>
            </a:pPr>
            <a:endParaRPr lang="zh-CN" altLang="en-US" sz="2000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4"/>
            </a:pPr>
            <a:endParaRPr lang="zh-CN" altLang="en-US" sz="20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021" y="3305175"/>
            <a:ext cx="6168118" cy="28765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06712" y="1114474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写入数据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2073456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1523809" y="1680825"/>
            <a:ext cx="8736330" cy="5177175"/>
          </a:xfrm>
          <a:prstGeom prst="rect">
            <a:avLst/>
          </a:prstGeom>
        </p:spPr>
        <p:txBody>
          <a:bodyPr vert="horz" wrap="square" lIns="91430" tIns="45715" rIns="91430" bIns="45715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6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客户端完成写数据后调用close方法关闭写入流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6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DataStreamer把剩余得包都刷到pipeline里然后等待ack信息，收到最后一个ack后，通知datanode把文件标示为已完成。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3105151"/>
            <a:ext cx="6642544" cy="291401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6712" y="1114474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写入数据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2688275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1534921" y="1637694"/>
            <a:ext cx="8714105" cy="505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如果数据节点在写入的过程中失败：</a:t>
            </a:r>
          </a:p>
          <a:p>
            <a:pPr marL="621030" lvl="2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关闭pipeline，将ack queue中的数据块放入data queue的开始。</a:t>
            </a:r>
          </a:p>
          <a:p>
            <a:pPr marL="621030" lvl="2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当前的数据块在已经写入的数据节点中被元数据节点赋予新的标识，则错误节点重启后能够察觉其数据块是过时的，会被删除。</a:t>
            </a:r>
          </a:p>
          <a:p>
            <a:pPr marL="621030" lvl="2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失败的数据节点从pipeline中移除，数据块则写入pipeline中的另外两个数据节点。</a:t>
            </a:r>
          </a:p>
          <a:p>
            <a:pPr marL="621030" lvl="2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元数据节点则被通知此数据块是复制块数不足，将来会再创建第三份备份。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当客户端结束写入数据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，则调用stream的close函数。此操作将所有的数据块写入pipeline中的数据节点，并等待ack queue返回成功。最后通知元数据节点写入完毕。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6712" y="1114474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写入数据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8327996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699" y="1637694"/>
            <a:ext cx="8464550" cy="482037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6712" y="1114474"/>
            <a:ext cx="3284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写文件流程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2121555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794" y="1637694"/>
            <a:ext cx="7706360" cy="49263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6712" y="1114474"/>
            <a:ext cx="400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文件存储示意图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15174359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429" y="1637694"/>
            <a:ext cx="8721090" cy="482978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6712" y="1114474"/>
            <a:ext cx="3643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读文件的过程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34469396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710105" y="1637694"/>
            <a:ext cx="8640445" cy="505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客户端(client)用FileSystem的open()函数打开文件。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DistributedFileSystem用RPC调用元数据节点，得到文件的数据块信息。对于每一个数据块，元数据节点返回保存数据块的数据节点的地址。DistributedFileSystem返回FSDataInputStream给客户端，用来读取数据。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客户端调用stream的read()函数开始读取数据。DFSInputStream连接保存此文件第一个数据块的最近的数据节点。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Data从数据节点读到客户端(client)。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当此数据块读取完毕时，DFSInputStream关闭和此数据节点的连接，然后连接此文件下一个数据块的最近的数据节点。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当客户端读取完毕数据的时候，调用FSDataInputStream的close函数。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在读取数据的过程中，如果客户端在与数据节点通信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出现错误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，则尝试连接包含此数据块的下一个数据节点。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失败的数据节点将被记录，以后不再连接。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6712" y="1114474"/>
            <a:ext cx="400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读取数据的说明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527816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234" y="1637694"/>
            <a:ext cx="8539480" cy="487740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6712" y="1114474"/>
            <a:ext cx="3643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读文件的流程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2630490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1777174" y="1637694"/>
            <a:ext cx="8229600" cy="495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处理超大文件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通常是指百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、甚至数百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大小的文件。在实际应用中，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能用来存储管理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级的数据。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）流式的访问数据：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的设计建立在更多地响应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一次写入、多次读写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任务的基础上。对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来说，请求读取整个数据集要比读取一条记录更加高效。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）运行于廉价的商用机器集群上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设计对硬件需求比较低，只须运行在低廉的商用硬件集群上，而无需昂贵的高可用性机器上。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时要充分考虑数据的可靠性，安全性及高可用性。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6712" y="1114474"/>
            <a:ext cx="2566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的特点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2220858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Hadoop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概述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606712" y="1114474"/>
            <a:ext cx="3185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Hadoop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发展简史</a:t>
            </a: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1081450" y="1960303"/>
            <a:ext cx="8896267" cy="447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sz="2000" dirty="0"/>
              <a:t> 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Nutch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NDFS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开始独立出来，成为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Lucene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项目的一个子项目，称为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，同时，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Doug Cutting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加盟雅虎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2008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正式成为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顶级项目，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也逐渐开始被雅虎之外的其他公司使用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2008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打破世界纪录，成为最快排序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1TB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数据的系统，它采用一个由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910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个节点构成的集群进行运算，排序时间只用了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209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2009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更是把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1TB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数据排序时间缩短到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62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从此名声大震，迅速发展成为大数据时代最具影响力的开源分布式开发平台，并成为事实上的大数据处理标准</a:t>
            </a:r>
          </a:p>
        </p:txBody>
      </p:sp>
    </p:spTree>
    <p:extLst>
      <p:ext uri="{BB962C8B-B14F-4D97-AF65-F5344CB8AC3E}">
        <p14:creationId xmlns:p14="http://schemas.microsoft.com/office/powerpoint/2010/main" val="26285564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1777174" y="1637694"/>
            <a:ext cx="8229600" cy="525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</a:p>
          <a:p>
            <a:pPr algn="l">
              <a:lnSpc>
                <a:spcPct val="11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）不适合低延迟数据访问。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如果要处理一些用户要求时间比较短的低延迟应用请求，则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不适合。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是为了处理大型数据集分析任务的，主要是为达到高的数据吞吐量而设计的，这就可能要求以高延迟作为代价</a:t>
            </a:r>
          </a:p>
          <a:p>
            <a:pPr algn="l">
              <a:lnSpc>
                <a:spcPct val="11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）无法高效存储大量小文件。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把文件系统的元数据放置在内存中，所以文件系统所能容纳的文件数目是由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的内存大小来决定。</a:t>
            </a:r>
          </a:p>
          <a:p>
            <a:pPr algn="l">
              <a:lnSpc>
                <a:spcPct val="11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）不支持多用户写入及任意修改文件。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的一个文件中只有一个写入者，而且写操作只能在文件末尾完成，即只能执行追加操作。目前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还不支持多个用户对同一文件的写操作，以及在文件任意位置进行修改。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6712" y="1114474"/>
            <a:ext cx="2566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的特点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33764175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1777174" y="1637694"/>
            <a:ext cx="8229600" cy="5087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交互式命令</a:t>
            </a:r>
          </a:p>
          <a:p>
            <a:pPr algn="l"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）文件操作类命令</a:t>
            </a:r>
          </a:p>
          <a:p>
            <a:pPr marL="3429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命令是以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hadoop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fs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为前缀，例如，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$ </a:t>
            </a:r>
            <a:r>
              <a:rPr lang="en-US" altLang="zh-CN" sz="22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hadoop</a:t>
            </a:r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fs -ls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列出HDFS文件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-ls [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文件夹名字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上传文件到HDFS： -put 文件1 文件2</a:t>
            </a:r>
          </a:p>
          <a:p>
            <a:pPr marL="3429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将HDFS中文件复制到本地系统中：-get 文件1 文件2</a:t>
            </a:r>
          </a:p>
          <a:p>
            <a:pPr marL="3429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删除HDFS下的文档：-rmr 文件</a:t>
            </a:r>
          </a:p>
          <a:p>
            <a:pPr marL="3429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查看HDFS下某个文件：-cat 文件</a:t>
            </a:r>
          </a:p>
          <a:p>
            <a:pPr marL="3429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帮助查看所有命令：-help commandName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6712" y="1114474"/>
            <a:ext cx="4621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的交互式命令和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API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2914424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1777174" y="1637694"/>
            <a:ext cx="8229600" cy="4921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4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交互式命令</a:t>
            </a:r>
          </a:p>
          <a:p>
            <a:pPr algn="l">
              <a:lnSpc>
                <a:spcPct val="14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）管理与更新</a:t>
            </a:r>
          </a:p>
          <a:p>
            <a:pPr marL="342900" lvl="1" indent="-34290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报告HDFS的基本统计情况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hadoop dfsadmin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-report</a:t>
            </a:r>
          </a:p>
          <a:p>
            <a:pPr marL="342900" lvl="1" indent="-34290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退出安全模式：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hadoop dfsadmin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–safemode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leave</a:t>
            </a:r>
          </a:p>
          <a:p>
            <a:pPr marL="342900" lvl="1" indent="-34290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进入安全模式：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hadoop dfsadmin –safemode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enter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添加节点：start-all.sh</a:t>
            </a:r>
          </a:p>
          <a:p>
            <a:pPr marL="342900" lvl="1" indent="-34290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负载均衡：start-balancer.sh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6712" y="1114474"/>
            <a:ext cx="4621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的交互式命令和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API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38487145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1593976" y="1637694"/>
            <a:ext cx="8595995" cy="4774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HDFS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algn="l">
              <a:lnSpc>
                <a:spcPct val="130000"/>
              </a:lnSpc>
              <a:spcBef>
                <a:spcPts val="400"/>
              </a:spcBef>
            </a:pPr>
            <a:r>
              <a:rPr 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中关于文件操作类基本上全部是在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org.apache.hadoop.fs</a:t>
            </a:r>
            <a:r>
              <a:rPr 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包中。这些</a:t>
            </a:r>
            <a:r>
              <a:rPr 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能够支持的操作包含：打开文件，读写文件，删除文件等。</a:t>
            </a:r>
          </a:p>
          <a:p>
            <a:pPr algn="l">
              <a:lnSpc>
                <a:spcPct val="130000"/>
              </a:lnSpc>
              <a:spcBef>
                <a:spcPts val="400"/>
              </a:spcBef>
            </a:pP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400"/>
              </a:spcBef>
            </a:pPr>
            <a:r>
              <a:rPr 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类库中最终面向用户提供的接口类是</a:t>
            </a:r>
            <a:r>
              <a:rPr lang="en-US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FileSystem</a:t>
            </a:r>
            <a:r>
              <a:rPr 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该类是个抽象类，只能通过该类的</a:t>
            </a:r>
            <a:r>
              <a:rPr 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get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方法得到具体类。</a:t>
            </a:r>
            <a:r>
              <a:rPr 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get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方法存在几个重载版本，常用的是：</a:t>
            </a:r>
          </a:p>
          <a:p>
            <a:pPr lvl="2" algn="l">
              <a:lnSpc>
                <a:spcPct val="13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static 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FileSystem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get(Configuration 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conf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6712" y="1114474"/>
            <a:ext cx="4621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的交互式命令和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API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3245685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1"/>
          <p:cNvSpPr/>
          <p:nvPr/>
        </p:nvSpPr>
        <p:spPr>
          <a:xfrm>
            <a:off x="1795505" y="1637694"/>
            <a:ext cx="8192938" cy="257108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提供了关于</a:t>
            </a:r>
            <a:r>
              <a:rPr lang="zh-CN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操作系统上进行文件操作的常用</a:t>
            </a:r>
            <a:r>
              <a:rPr lang="zh-CN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命令以及</a:t>
            </a:r>
            <a:r>
              <a:rPr lang="zh-CN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API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。同时还可以利用</a:t>
            </a:r>
            <a:r>
              <a:rPr lang="zh-CN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界面查看和管理</a:t>
            </a:r>
            <a:r>
              <a:rPr lang="zh-CN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备注：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安装成功后，已经包含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，不需要额外安装。而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HBase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等其他组件，则需要另外下载安装</a:t>
            </a:r>
            <a:r>
              <a:rPr lang="zh-CN" altLang="en-US" sz="2200" b="1" dirty="0">
                <a:latin typeface="Arial" panose="020B0604020202020204" pitchFamily="34" charset="0"/>
              </a:rPr>
              <a:t>。</a:t>
            </a:r>
          </a:p>
        </p:txBody>
      </p:sp>
      <p:sp>
        <p:nvSpPr>
          <p:cNvPr id="8" name="矩形 3"/>
          <p:cNvSpPr/>
          <p:nvPr/>
        </p:nvSpPr>
        <p:spPr>
          <a:xfrm>
            <a:off x="1909805" y="4347281"/>
            <a:ext cx="8078638" cy="76944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在学习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编程实践前，我们需要启动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。执行如下命令：</a:t>
            </a:r>
          </a:p>
        </p:txBody>
      </p:sp>
      <p:pic>
        <p:nvPicPr>
          <p:cNvPr id="10" name="Picture 1" descr="C:\Users\lzy\AppData\Roaming\Tencent\Users\70004972\QQ\WinTemp\RichOle\$U826B[LZ~IF8`4LFVUUO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612" y="5255221"/>
            <a:ext cx="7648575" cy="1114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606712" y="1114474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编程实践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4842294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306775" y="1665663"/>
            <a:ext cx="2225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常用命令</a:t>
            </a:r>
          </a:p>
        </p:txBody>
      </p:sp>
      <p:sp>
        <p:nvSpPr>
          <p:cNvPr id="8" name="Rectangle 5"/>
          <p:cNvSpPr/>
          <p:nvPr/>
        </p:nvSpPr>
        <p:spPr>
          <a:xfrm>
            <a:off x="1081451" y="2127328"/>
            <a:ext cx="8063426" cy="188199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有很多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shell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命令，其中，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命令可以说是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最常用的命令</a:t>
            </a:r>
          </a:p>
          <a:p>
            <a:pPr indent="266700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利用该命令可以查看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文件系统的目录结构、上传和下载数据、</a:t>
            </a:r>
          </a:p>
          <a:p>
            <a:pPr indent="266700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创建文件等。该命令的用法为：</a:t>
            </a:r>
          </a:p>
          <a:p>
            <a:pPr indent="266700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 fs [genericOptions] [commandOptions]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06775" y="4237918"/>
            <a:ext cx="8001000" cy="193899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备注：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中有三种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命令方式：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 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适用于任何不同的文件系统，比如本地文件系统和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只能适用于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 dfs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的命令作用一样，也只能适用于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6712" y="1114474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编程实践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26687057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1559686" y="1637694"/>
            <a:ext cx="8664575" cy="51168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是大数据时代解决</a:t>
            </a:r>
            <a:r>
              <a:rPr lang="zh-CN" altLang="en-US" sz="1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大规模数据存储问题的有效解决方案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开源实现了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，可以利用</a:t>
            </a:r>
            <a:r>
              <a:rPr lang="zh-CN" altLang="en-US" sz="1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由廉价硬件构成的计算机集群实现海量数据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的分布式存储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具有兼容廉价的硬件设备、流数据读写、大数据集、简单的文件模型、强大的跨平台兼容性等特点。但是，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</a:t>
            </a:r>
            <a:r>
              <a:rPr lang="zh-CN" altLang="en-US" sz="1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有自身的局限性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，比如不适合</a:t>
            </a:r>
            <a:r>
              <a:rPr lang="zh-CN" altLang="en-US" sz="19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低延迟数据访问、无法高效存储大量小文件和不支持多用户写入及任意修改文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件等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块是</a:t>
            </a:r>
            <a:r>
              <a:rPr lang="en-US" altLang="zh-CN" sz="1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1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核心的概念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，一个大的文件会被拆分成很多个块。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采用抽象的块概念，具有支持大规模文件存储、简化系统设计、适合数据备份等优点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采用了</a:t>
            </a:r>
            <a:r>
              <a:rPr lang="zh-CN" altLang="en-US" sz="1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主从（</a:t>
            </a:r>
            <a:r>
              <a:rPr lang="en-US" altLang="zh-CN" sz="1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Master/Slave</a:t>
            </a:r>
            <a:r>
              <a:rPr lang="zh-CN" altLang="en-US" sz="1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）结构模型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，一个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集群包括一个名称节点和若干个数据节点。名称节点负责管理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的命名空间；数据节点是分布式文件系统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的工作节点，负责数据的存储和读取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采用了</a:t>
            </a:r>
            <a:r>
              <a:rPr lang="zh-CN" altLang="en-US" sz="1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冗余数据存储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，增强了数据</a:t>
            </a:r>
            <a:r>
              <a:rPr lang="zh-CN" altLang="en-US" sz="1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，加快了数据传输速度。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还采用了相应的数据存放、数据读取和数据复制策略，来提升系统整体读写响应性能。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把硬件出错看作一种常态，设计了错误恢复机制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6712" y="1114474"/>
            <a:ext cx="2207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HDFS:GFS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的开源实现</a:t>
            </a:r>
          </a:p>
        </p:txBody>
      </p:sp>
    </p:spTree>
    <p:extLst>
      <p:ext uri="{BB962C8B-B14F-4D97-AF65-F5344CB8AC3E}">
        <p14:creationId xmlns:p14="http://schemas.microsoft.com/office/powerpoint/2010/main" val="40729550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提纲</a:t>
            </a:r>
          </a:p>
        </p:txBody>
      </p:sp>
      <p:grpSp>
        <p:nvGrpSpPr>
          <p:cNvPr id="285" name="组合 5"/>
          <p:cNvGrpSpPr>
            <a:grpSpLocks/>
          </p:cNvGrpSpPr>
          <p:nvPr/>
        </p:nvGrpSpPr>
        <p:grpSpPr bwMode="auto">
          <a:xfrm rot="-5400000">
            <a:off x="-600400" y="3514331"/>
            <a:ext cx="4216403" cy="203889"/>
            <a:chOff x="0" y="3259139"/>
            <a:chExt cx="9144001" cy="195287"/>
          </a:xfrm>
        </p:grpSpPr>
        <p:sp>
          <p:nvSpPr>
            <p:cNvPr id="286" name="Rectangle 3"/>
            <p:cNvSpPr>
              <a:spLocks noChangeArrowheads="1"/>
            </p:cNvSpPr>
            <p:nvPr/>
          </p:nvSpPr>
          <p:spPr bwMode="gray">
            <a:xfrm>
              <a:off x="1" y="3259139"/>
              <a:ext cx="9144000" cy="54918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ECECEC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287" name="Rectangle 4"/>
            <p:cNvSpPr>
              <a:spLocks noChangeArrowheads="1"/>
            </p:cNvSpPr>
            <p:nvPr/>
          </p:nvSpPr>
          <p:spPr bwMode="gray">
            <a:xfrm>
              <a:off x="0" y="3312046"/>
              <a:ext cx="9144000" cy="142380"/>
            </a:xfrm>
            <a:prstGeom prst="rect">
              <a:avLst/>
            </a:prstGeom>
            <a:gradFill rotWithShape="1">
              <a:gsLst>
                <a:gs pos="0">
                  <a:srgbClr val="CFCFCF"/>
                </a:gs>
                <a:gs pos="100000">
                  <a:srgbClr val="5F5F5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88" name="组合 287"/>
          <p:cNvGrpSpPr/>
          <p:nvPr/>
        </p:nvGrpSpPr>
        <p:grpSpPr>
          <a:xfrm>
            <a:off x="1081451" y="1563369"/>
            <a:ext cx="6767149" cy="1188000"/>
            <a:chOff x="1066800" y="1117694"/>
            <a:chExt cx="6324600" cy="1159177"/>
          </a:xfrm>
        </p:grpSpPr>
        <p:grpSp>
          <p:nvGrpSpPr>
            <p:cNvPr id="289" name="组合 62"/>
            <p:cNvGrpSpPr>
              <a:grpSpLocks/>
            </p:cNvGrpSpPr>
            <p:nvPr/>
          </p:nvGrpSpPr>
          <p:grpSpPr bwMode="auto">
            <a:xfrm>
              <a:off x="1447800" y="1138098"/>
              <a:ext cx="5943600" cy="1138773"/>
              <a:chOff x="1752601" y="2209799"/>
              <a:chExt cx="6934200" cy="1138037"/>
            </a:xfrm>
          </p:grpSpPr>
          <p:sp>
            <p:nvSpPr>
              <p:cNvPr id="302" name="AutoShape 4"/>
              <p:cNvSpPr>
                <a:spLocks noChangeArrowheads="1"/>
              </p:cNvSpPr>
              <p:nvPr/>
            </p:nvSpPr>
            <p:spPr bwMode="gray">
              <a:xfrm>
                <a:off x="1752601" y="2209800"/>
                <a:ext cx="6934200" cy="609206"/>
              </a:xfrm>
              <a:prstGeom prst="roundRect">
                <a:avLst>
                  <a:gd name="adj" fmla="val 10889"/>
                </a:avLst>
              </a:prstGeom>
              <a:gradFill flip="none" rotWithShape="1">
                <a:gsLst>
                  <a:gs pos="0">
                    <a:srgbClr val="FFFFFF"/>
                  </a:gs>
                  <a:gs pos="25000">
                    <a:srgbClr val="9999CC">
                      <a:lumMod val="40000"/>
                      <a:lumOff val="60000"/>
                    </a:srgbClr>
                  </a:gs>
                  <a:gs pos="75000">
                    <a:srgbClr val="9999CC">
                      <a:lumMod val="60000"/>
                      <a:lumOff val="40000"/>
                    </a:srgbClr>
                  </a:gs>
                </a:gsLst>
                <a:lin ang="5400000" scaled="0"/>
                <a:tileRect/>
              </a:gradFill>
              <a:ln w="38100">
                <a:noFill/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03" name="Text Box 9"/>
              <p:cNvSpPr txBox="1">
                <a:spLocks noChangeArrowheads="1"/>
              </p:cNvSpPr>
              <p:nvPr/>
            </p:nvSpPr>
            <p:spPr bwMode="gray">
              <a:xfrm>
                <a:off x="2397105" y="2209799"/>
                <a:ext cx="5700713" cy="113803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altLang="zh-CN" sz="36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Hadoop</a:t>
                </a:r>
                <a:r>
                  <a:rPr lang="zh-CN" altLang="en-US" sz="3600" dirty="0">
                    <a:latin typeface="黑体" pitchFamily="49" charset="-122"/>
                    <a:ea typeface="黑体" pitchFamily="49" charset="-122"/>
                  </a:rPr>
                  <a:t>概述</a:t>
                </a:r>
              </a:p>
              <a:p>
                <a:endParaRPr lang="zh-CN" altLang="en-US" sz="32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290" name="Group 65"/>
            <p:cNvGrpSpPr>
              <a:grpSpLocks/>
            </p:cNvGrpSpPr>
            <p:nvPr/>
          </p:nvGrpSpPr>
          <p:grpSpPr bwMode="auto">
            <a:xfrm>
              <a:off x="1066800" y="1117694"/>
              <a:ext cx="854075" cy="922338"/>
              <a:chOff x="2789" y="1625"/>
              <a:chExt cx="847" cy="915"/>
            </a:xfrm>
          </p:grpSpPr>
          <p:sp>
            <p:nvSpPr>
              <p:cNvPr id="292" name="Oval 66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83A6A7"/>
                  </a:gs>
                  <a:gs pos="100000">
                    <a:srgbClr val="FFFFFF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93" name="Oval 67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000000">
                      <a:alpha val="89998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94" name="Oval 68"/>
              <p:cNvSpPr>
                <a:spLocks noChangeArrowheads="1"/>
              </p:cNvSpPr>
              <p:nvPr/>
            </p:nvSpPr>
            <p:spPr bwMode="gray">
              <a:xfrm>
                <a:off x="2849" y="1683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475A5A"/>
                  </a:gs>
                  <a:gs pos="50000">
                    <a:srgbClr val="83A6A7"/>
                  </a:gs>
                  <a:gs pos="100000">
                    <a:srgbClr val="475A5A"/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95" name="Oval 69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53696A"/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96" name="Oval 70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8" cy="816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297" name="Group 71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298" name="Oval 72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1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99" name="Oval 73"/>
                <p:cNvSpPr>
                  <a:spLocks noChangeArrowheads="1"/>
                </p:cNvSpPr>
                <p:nvPr/>
              </p:nvSpPr>
              <p:spPr bwMode="gray">
                <a:xfrm>
                  <a:off x="4184" y="1712"/>
                  <a:ext cx="1219" cy="122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00" name="Oval 74"/>
                <p:cNvSpPr>
                  <a:spLocks noChangeArrowheads="1"/>
                </p:cNvSpPr>
                <p:nvPr/>
              </p:nvSpPr>
              <p:spPr bwMode="gray">
                <a:xfrm>
                  <a:off x="4195" y="1727"/>
                  <a:ext cx="1162" cy="114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01" name="Oval 75"/>
                <p:cNvSpPr>
                  <a:spLocks noChangeArrowheads="1"/>
                </p:cNvSpPr>
                <p:nvPr/>
              </p:nvSpPr>
              <p:spPr bwMode="gray">
                <a:xfrm>
                  <a:off x="4264" y="1758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sp>
          <p:nvSpPr>
            <p:cNvPr id="291" name="矩形 290"/>
            <p:cNvSpPr/>
            <p:nvPr/>
          </p:nvSpPr>
          <p:spPr>
            <a:xfrm>
              <a:off x="1214438" y="1305019"/>
              <a:ext cx="596900" cy="5842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一</a:t>
              </a:r>
              <a:endParaRPr lang="zh-CN" altLang="en-US" sz="3200" dirty="0">
                <a:latin typeface="+mn-ea"/>
                <a:ea typeface="+mn-ea"/>
              </a:endParaRPr>
            </a:p>
          </p:txBody>
        </p:sp>
      </p:grpSp>
      <p:grpSp>
        <p:nvGrpSpPr>
          <p:cNvPr id="304" name="组合 303"/>
          <p:cNvGrpSpPr/>
          <p:nvPr/>
        </p:nvGrpSpPr>
        <p:grpSpPr>
          <a:xfrm>
            <a:off x="1081452" y="3701115"/>
            <a:ext cx="6767148" cy="1296000"/>
            <a:chOff x="1066800" y="3187702"/>
            <a:chExt cx="6324600" cy="1286403"/>
          </a:xfrm>
        </p:grpSpPr>
        <p:grpSp>
          <p:nvGrpSpPr>
            <p:cNvPr id="305" name="组合 63"/>
            <p:cNvGrpSpPr>
              <a:grpSpLocks/>
            </p:cNvGrpSpPr>
            <p:nvPr/>
          </p:nvGrpSpPr>
          <p:grpSpPr bwMode="auto">
            <a:xfrm>
              <a:off x="1447800" y="3335332"/>
              <a:ext cx="5943600" cy="1138773"/>
              <a:chOff x="1752601" y="2205030"/>
              <a:chExt cx="6934200" cy="1138036"/>
            </a:xfrm>
          </p:grpSpPr>
          <p:sp>
            <p:nvSpPr>
              <p:cNvPr id="318" name="AutoShape 4"/>
              <p:cNvSpPr>
                <a:spLocks noChangeArrowheads="1"/>
              </p:cNvSpPr>
              <p:nvPr/>
            </p:nvSpPr>
            <p:spPr bwMode="gray">
              <a:xfrm>
                <a:off x="1752601" y="2209798"/>
                <a:ext cx="6934200" cy="609206"/>
              </a:xfrm>
              <a:prstGeom prst="roundRect">
                <a:avLst>
                  <a:gd name="adj" fmla="val 10889"/>
                </a:avLst>
              </a:prstGeom>
              <a:gradFill flip="none" rotWithShape="1">
                <a:gsLst>
                  <a:gs pos="0">
                    <a:srgbClr val="FFFFFF"/>
                  </a:gs>
                  <a:gs pos="25000">
                    <a:srgbClr val="9999CC">
                      <a:lumMod val="40000"/>
                      <a:lumOff val="60000"/>
                    </a:srgbClr>
                  </a:gs>
                  <a:gs pos="75000">
                    <a:srgbClr val="9999CC">
                      <a:lumMod val="60000"/>
                      <a:lumOff val="40000"/>
                    </a:srgbClr>
                  </a:gs>
                </a:gsLst>
                <a:lin ang="5400000" scaled="0"/>
                <a:tileRect/>
              </a:gradFill>
              <a:ln w="38100">
                <a:noFill/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19" name="Text Box 9"/>
              <p:cNvSpPr txBox="1">
                <a:spLocks noChangeArrowheads="1"/>
              </p:cNvSpPr>
              <p:nvPr/>
            </p:nvSpPr>
            <p:spPr bwMode="gray">
              <a:xfrm>
                <a:off x="2397105" y="2205030"/>
                <a:ext cx="5700713" cy="113803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 dirty="0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HDFS</a:t>
                </a:r>
                <a:r>
                  <a:rPr lang="zh-CN" altLang="en-US" sz="3600" dirty="0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3600" dirty="0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GFS</a:t>
                </a:r>
                <a:r>
                  <a:rPr lang="zh-CN" altLang="en-US" sz="3600" dirty="0">
                    <a:latin typeface="黑体" pitchFamily="2" charset="-122"/>
                    <a:ea typeface="黑体" pitchFamily="2" charset="-122"/>
                  </a:rPr>
                  <a:t>的开源实现</a:t>
                </a:r>
              </a:p>
              <a:p>
                <a:endParaRPr lang="zh-CN" altLang="en-US" sz="32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306" name="Group 65"/>
            <p:cNvGrpSpPr>
              <a:grpSpLocks/>
            </p:cNvGrpSpPr>
            <p:nvPr/>
          </p:nvGrpSpPr>
          <p:grpSpPr bwMode="auto">
            <a:xfrm>
              <a:off x="1066800" y="3187702"/>
              <a:ext cx="854075" cy="922338"/>
              <a:chOff x="2789" y="1625"/>
              <a:chExt cx="847" cy="915"/>
            </a:xfrm>
          </p:grpSpPr>
          <p:sp>
            <p:nvSpPr>
              <p:cNvPr id="308" name="Oval 66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83A6A7"/>
                  </a:gs>
                  <a:gs pos="100000">
                    <a:srgbClr val="FFFFFF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09" name="Oval 67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000000">
                      <a:alpha val="89998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10" name="Oval 68"/>
              <p:cNvSpPr>
                <a:spLocks noChangeArrowheads="1"/>
              </p:cNvSpPr>
              <p:nvPr/>
            </p:nvSpPr>
            <p:spPr bwMode="gray">
              <a:xfrm>
                <a:off x="2849" y="1683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475A5A"/>
                  </a:gs>
                  <a:gs pos="50000">
                    <a:srgbClr val="83A6A7"/>
                  </a:gs>
                  <a:gs pos="100000">
                    <a:srgbClr val="475A5A"/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11" name="Oval 69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53696A"/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12" name="Oval 70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8" cy="816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313" name="Group 71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314" name="Oval 72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1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15" name="Oval 73"/>
                <p:cNvSpPr>
                  <a:spLocks noChangeArrowheads="1"/>
                </p:cNvSpPr>
                <p:nvPr/>
              </p:nvSpPr>
              <p:spPr bwMode="gray">
                <a:xfrm>
                  <a:off x="4184" y="1712"/>
                  <a:ext cx="1219" cy="122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16" name="Oval 74"/>
                <p:cNvSpPr>
                  <a:spLocks noChangeArrowheads="1"/>
                </p:cNvSpPr>
                <p:nvPr/>
              </p:nvSpPr>
              <p:spPr bwMode="gray">
                <a:xfrm>
                  <a:off x="4195" y="1727"/>
                  <a:ext cx="1162" cy="114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17" name="Oval 75"/>
                <p:cNvSpPr>
                  <a:spLocks noChangeArrowheads="1"/>
                </p:cNvSpPr>
                <p:nvPr/>
              </p:nvSpPr>
              <p:spPr bwMode="gray">
                <a:xfrm>
                  <a:off x="4264" y="1758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sp>
          <p:nvSpPr>
            <p:cNvPr id="307" name="矩形 306"/>
            <p:cNvSpPr/>
            <p:nvPr/>
          </p:nvSpPr>
          <p:spPr>
            <a:xfrm>
              <a:off x="1214438" y="3321052"/>
              <a:ext cx="59663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三</a:t>
              </a:r>
              <a:endParaRPr lang="zh-CN" altLang="en-US" sz="3200" dirty="0">
                <a:latin typeface="+mn-ea"/>
                <a:ea typeface="+mn-ea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1081452" y="4833601"/>
            <a:ext cx="6767148" cy="1296000"/>
            <a:chOff x="1066800" y="4340235"/>
            <a:chExt cx="6234090" cy="1281649"/>
          </a:xfrm>
        </p:grpSpPr>
        <p:grpSp>
          <p:nvGrpSpPr>
            <p:cNvPr id="321" name="组合 66"/>
            <p:cNvGrpSpPr>
              <a:grpSpLocks/>
            </p:cNvGrpSpPr>
            <p:nvPr/>
          </p:nvGrpSpPr>
          <p:grpSpPr bwMode="auto">
            <a:xfrm>
              <a:off x="1357290" y="4483111"/>
              <a:ext cx="5943600" cy="1138773"/>
              <a:chOff x="1752601" y="2209798"/>
              <a:chExt cx="6934200" cy="1138036"/>
            </a:xfrm>
          </p:grpSpPr>
          <p:sp>
            <p:nvSpPr>
              <p:cNvPr id="334" name="AutoShape 4"/>
              <p:cNvSpPr>
                <a:spLocks noChangeArrowheads="1"/>
              </p:cNvSpPr>
              <p:nvPr/>
            </p:nvSpPr>
            <p:spPr bwMode="gray">
              <a:xfrm>
                <a:off x="1752601" y="2209798"/>
                <a:ext cx="6934200" cy="609206"/>
              </a:xfrm>
              <a:prstGeom prst="roundRect">
                <a:avLst>
                  <a:gd name="adj" fmla="val 10889"/>
                </a:avLst>
              </a:prstGeom>
              <a:gradFill flip="none" rotWithShape="1">
                <a:gsLst>
                  <a:gs pos="0">
                    <a:srgbClr val="FFFFFF"/>
                  </a:gs>
                  <a:gs pos="25000">
                    <a:srgbClr val="9999CC">
                      <a:lumMod val="40000"/>
                      <a:lumOff val="60000"/>
                    </a:srgbClr>
                  </a:gs>
                  <a:gs pos="75000">
                    <a:srgbClr val="9999CC">
                      <a:lumMod val="60000"/>
                      <a:lumOff val="40000"/>
                    </a:srgbClr>
                  </a:gs>
                </a:gsLst>
                <a:lin ang="5400000" scaled="0"/>
                <a:tileRect/>
              </a:gradFill>
              <a:ln w="38100">
                <a:noFill/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35" name="Text Box 9"/>
              <p:cNvSpPr txBox="1">
                <a:spLocks noChangeArrowheads="1"/>
              </p:cNvSpPr>
              <p:nvPr/>
            </p:nvSpPr>
            <p:spPr bwMode="gray">
              <a:xfrm>
                <a:off x="2513807" y="2209798"/>
                <a:ext cx="5700713" cy="113803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 dirty="0" err="1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MapReduce</a:t>
                </a:r>
                <a:r>
                  <a:rPr lang="zh-CN" altLang="en-US" sz="3600" dirty="0">
                    <a:latin typeface="黑体" pitchFamily="2" charset="-122"/>
                    <a:ea typeface="黑体" pitchFamily="2" charset="-122"/>
                  </a:rPr>
                  <a:t> </a:t>
                </a:r>
              </a:p>
              <a:p>
                <a:endParaRPr lang="zh-CN" altLang="en-US" sz="32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322" name="Group 65"/>
            <p:cNvGrpSpPr>
              <a:grpSpLocks/>
            </p:cNvGrpSpPr>
            <p:nvPr/>
          </p:nvGrpSpPr>
          <p:grpSpPr bwMode="auto">
            <a:xfrm>
              <a:off x="1066800" y="4340235"/>
              <a:ext cx="854075" cy="922338"/>
              <a:chOff x="2789" y="1625"/>
              <a:chExt cx="847" cy="915"/>
            </a:xfrm>
          </p:grpSpPr>
          <p:sp>
            <p:nvSpPr>
              <p:cNvPr id="324" name="Oval 66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83A6A7"/>
                  </a:gs>
                  <a:gs pos="100000">
                    <a:srgbClr val="FFFFFF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25" name="Oval 67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000000">
                      <a:alpha val="89998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26" name="Oval 68"/>
              <p:cNvSpPr>
                <a:spLocks noChangeArrowheads="1"/>
              </p:cNvSpPr>
              <p:nvPr/>
            </p:nvSpPr>
            <p:spPr bwMode="gray">
              <a:xfrm>
                <a:off x="2849" y="1683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475A5A"/>
                  </a:gs>
                  <a:gs pos="50000">
                    <a:srgbClr val="83A6A7"/>
                  </a:gs>
                  <a:gs pos="100000">
                    <a:srgbClr val="475A5A"/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27" name="Oval 69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53696A"/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28" name="Oval 70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8" cy="816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329" name="Group 71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330" name="Oval 72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1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31" name="Oval 73"/>
                <p:cNvSpPr>
                  <a:spLocks noChangeArrowheads="1"/>
                </p:cNvSpPr>
                <p:nvPr/>
              </p:nvSpPr>
              <p:spPr bwMode="gray">
                <a:xfrm>
                  <a:off x="4184" y="1712"/>
                  <a:ext cx="1219" cy="122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32" name="Oval 74"/>
                <p:cNvSpPr>
                  <a:spLocks noChangeArrowheads="1"/>
                </p:cNvSpPr>
                <p:nvPr/>
              </p:nvSpPr>
              <p:spPr bwMode="gray">
                <a:xfrm>
                  <a:off x="4195" y="1727"/>
                  <a:ext cx="1162" cy="114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33" name="Oval 75"/>
                <p:cNvSpPr>
                  <a:spLocks noChangeArrowheads="1"/>
                </p:cNvSpPr>
                <p:nvPr/>
              </p:nvSpPr>
              <p:spPr bwMode="gray">
                <a:xfrm>
                  <a:off x="4264" y="1758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sp>
          <p:nvSpPr>
            <p:cNvPr id="323" name="矩形 322"/>
            <p:cNvSpPr/>
            <p:nvPr/>
          </p:nvSpPr>
          <p:spPr>
            <a:xfrm>
              <a:off x="1189038" y="4464057"/>
              <a:ext cx="59663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四</a:t>
              </a:r>
              <a:endParaRPr lang="zh-CN" altLang="en-US" sz="3200" dirty="0">
                <a:latin typeface="+mn-ea"/>
                <a:ea typeface="+mn-ea"/>
              </a:endParaRPr>
            </a:p>
          </p:txBody>
        </p:sp>
      </p:grpSp>
      <p:grpSp>
        <p:nvGrpSpPr>
          <p:cNvPr id="336" name="组合 335"/>
          <p:cNvGrpSpPr/>
          <p:nvPr/>
        </p:nvGrpSpPr>
        <p:grpSpPr>
          <a:xfrm>
            <a:off x="1081451" y="2568628"/>
            <a:ext cx="6767150" cy="1841501"/>
            <a:chOff x="1033482" y="2049448"/>
            <a:chExt cx="6324600" cy="1827865"/>
          </a:xfrm>
        </p:grpSpPr>
        <p:grpSp>
          <p:nvGrpSpPr>
            <p:cNvPr id="337" name="组合 63"/>
            <p:cNvGrpSpPr>
              <a:grpSpLocks/>
            </p:cNvGrpSpPr>
            <p:nvPr/>
          </p:nvGrpSpPr>
          <p:grpSpPr bwMode="auto">
            <a:xfrm>
              <a:off x="1414482" y="2197077"/>
              <a:ext cx="5943600" cy="1680236"/>
              <a:chOff x="1752601" y="2205030"/>
              <a:chExt cx="6934200" cy="1679149"/>
            </a:xfrm>
          </p:grpSpPr>
          <p:sp>
            <p:nvSpPr>
              <p:cNvPr id="350" name="AutoShape 4"/>
              <p:cNvSpPr>
                <a:spLocks noChangeArrowheads="1"/>
              </p:cNvSpPr>
              <p:nvPr/>
            </p:nvSpPr>
            <p:spPr bwMode="gray">
              <a:xfrm>
                <a:off x="1752601" y="2209798"/>
                <a:ext cx="6934200" cy="609206"/>
              </a:xfrm>
              <a:prstGeom prst="roundRect">
                <a:avLst>
                  <a:gd name="adj" fmla="val 10889"/>
                </a:avLst>
              </a:prstGeom>
              <a:gradFill flip="none" rotWithShape="1">
                <a:gsLst>
                  <a:gs pos="0">
                    <a:srgbClr val="FFFFFF"/>
                  </a:gs>
                  <a:gs pos="25000">
                    <a:srgbClr val="9999CC">
                      <a:lumMod val="40000"/>
                      <a:lumOff val="60000"/>
                    </a:srgbClr>
                  </a:gs>
                  <a:gs pos="75000">
                    <a:srgbClr val="9999CC">
                      <a:lumMod val="60000"/>
                      <a:lumOff val="40000"/>
                    </a:srgbClr>
                  </a:gs>
                </a:gsLst>
                <a:lin ang="5400000" scaled="0"/>
                <a:tileRect/>
              </a:gradFill>
              <a:ln w="38100">
                <a:noFill/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51" name="Text Box 9"/>
              <p:cNvSpPr txBox="1">
                <a:spLocks noChangeArrowheads="1"/>
              </p:cNvSpPr>
              <p:nvPr/>
            </p:nvSpPr>
            <p:spPr bwMode="gray">
              <a:xfrm>
                <a:off x="2397105" y="2205030"/>
                <a:ext cx="6289696" cy="167914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3600" dirty="0">
                    <a:latin typeface="黑体" pitchFamily="2" charset="-122"/>
                    <a:ea typeface="黑体" pitchFamily="2" charset="-122"/>
                  </a:rPr>
                  <a:t>布式文件系统</a:t>
                </a:r>
                <a:r>
                  <a:rPr lang="zh-CN" altLang="en-US" sz="3600" dirty="0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3600" dirty="0" err="1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GoogleGFS</a:t>
                </a:r>
                <a:r>
                  <a:rPr lang="zh-CN" altLang="en-US" sz="3600" dirty="0"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）</a:t>
                </a:r>
              </a:p>
              <a:p>
                <a:endParaRPr lang="zh-CN" altLang="en-US" sz="32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338" name="Group 65"/>
            <p:cNvGrpSpPr>
              <a:grpSpLocks/>
            </p:cNvGrpSpPr>
            <p:nvPr/>
          </p:nvGrpSpPr>
          <p:grpSpPr bwMode="auto">
            <a:xfrm>
              <a:off x="1033482" y="2049448"/>
              <a:ext cx="854075" cy="922338"/>
              <a:chOff x="2789" y="1625"/>
              <a:chExt cx="847" cy="915"/>
            </a:xfrm>
          </p:grpSpPr>
          <p:sp>
            <p:nvSpPr>
              <p:cNvPr id="340" name="Oval 66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83A6A7"/>
                  </a:gs>
                  <a:gs pos="100000">
                    <a:srgbClr val="FFFFFF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41" name="Oval 67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258" cy="816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000000">
                      <a:alpha val="89998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42" name="Oval 68"/>
              <p:cNvSpPr>
                <a:spLocks noChangeArrowheads="1"/>
              </p:cNvSpPr>
              <p:nvPr/>
            </p:nvSpPr>
            <p:spPr bwMode="gray">
              <a:xfrm>
                <a:off x="2849" y="1683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475A5A"/>
                  </a:gs>
                  <a:gs pos="50000">
                    <a:srgbClr val="83A6A7"/>
                  </a:gs>
                  <a:gs pos="100000">
                    <a:srgbClr val="475A5A"/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43" name="Oval 69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816"/>
              </a:xfrm>
              <a:prstGeom prst="ellipse">
                <a:avLst/>
              </a:prstGeom>
              <a:gradFill rotWithShape="1">
                <a:gsLst>
                  <a:gs pos="0">
                    <a:srgbClr val="53696A"/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44" name="Oval 70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8" cy="816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345" name="Group 71"/>
              <p:cNvGrpSpPr>
                <a:grpSpLocks/>
              </p:cNvGrpSpPr>
              <p:nvPr/>
            </p:nvGrpSpPr>
            <p:grpSpPr bwMode="auto">
              <a:xfrm>
                <a:off x="2897" y="1735"/>
                <a:ext cx="686" cy="688"/>
                <a:chOff x="4166" y="1706"/>
                <a:chExt cx="1251" cy="1252"/>
              </a:xfrm>
            </p:grpSpPr>
            <p:sp>
              <p:nvSpPr>
                <p:cNvPr id="346" name="Oval 72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1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47" name="Oval 73"/>
                <p:cNvSpPr>
                  <a:spLocks noChangeArrowheads="1"/>
                </p:cNvSpPr>
                <p:nvPr/>
              </p:nvSpPr>
              <p:spPr bwMode="gray">
                <a:xfrm>
                  <a:off x="4184" y="1712"/>
                  <a:ext cx="1219" cy="122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48" name="Oval 74"/>
                <p:cNvSpPr>
                  <a:spLocks noChangeArrowheads="1"/>
                </p:cNvSpPr>
                <p:nvPr/>
              </p:nvSpPr>
              <p:spPr bwMode="gray">
                <a:xfrm>
                  <a:off x="4195" y="1727"/>
                  <a:ext cx="1162" cy="114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49" name="Oval 75"/>
                <p:cNvSpPr>
                  <a:spLocks noChangeArrowheads="1"/>
                </p:cNvSpPr>
                <p:nvPr/>
              </p:nvSpPr>
              <p:spPr bwMode="gray">
                <a:xfrm>
                  <a:off x="4264" y="1758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200" kern="0">
                    <a:solidFill>
                      <a:sysClr val="windowText" lastClr="000000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sp>
          <p:nvSpPr>
            <p:cNvPr id="339" name="矩形 338"/>
            <p:cNvSpPr/>
            <p:nvPr/>
          </p:nvSpPr>
          <p:spPr>
            <a:xfrm>
              <a:off x="1181120" y="2182798"/>
              <a:ext cx="596900" cy="5842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二</a:t>
              </a:r>
              <a:endParaRPr lang="zh-CN" altLang="en-US" sz="3200" dirty="0">
                <a:latin typeface="+mn-ea"/>
                <a:ea typeface="+mn-ea"/>
              </a:endParaRPr>
            </a:p>
          </p:txBody>
        </p:sp>
      </p:grpSp>
      <p:sp>
        <p:nvSpPr>
          <p:cNvPr id="72" name="Rectangle 35"/>
          <p:cNvSpPr>
            <a:spLocks noChangeArrowheads="1"/>
          </p:cNvSpPr>
          <p:nvPr/>
        </p:nvSpPr>
        <p:spPr bwMode="blackWhite">
          <a:xfrm>
            <a:off x="242828" y="1075271"/>
            <a:ext cx="8286750" cy="3673777"/>
          </a:xfrm>
          <a:prstGeom prst="rect">
            <a:avLst/>
          </a:prstGeom>
          <a:solidFill>
            <a:schemeClr val="bg1">
              <a:alpha val="74901"/>
            </a:schemeClr>
          </a:solidFill>
          <a:ln w="2540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8825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929574" y="1637694"/>
            <a:ext cx="7924800" cy="326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“摩尔定律”，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性能大约每隔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个月翻一番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年开始摩尔定律逐渐失效 ，需要处理的数据量快速增加，人们开始借助于分布式并行编程来提高程序性能 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分布式程序运行在大规模计算机集群上，可以并行执行大规模数据处理任务，从而获得海量的计算能力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谷歌公司最先提出了分布式并行编程模型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s-E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是它的开源实现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，后者比前者使用门槛低很多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6712" y="1114474"/>
            <a:ext cx="382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MapReduce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模型简介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70336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1967674" y="1642570"/>
            <a:ext cx="7848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问题：在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出现之前，已经有像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这样非常成熟的并行计算框架了，那么为什么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还需要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相较于传统的并行计算框架有什么优势？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781227"/>
              </p:ext>
            </p:extLst>
          </p:nvPr>
        </p:nvGraphicFramePr>
        <p:xfrm>
          <a:off x="1777174" y="2783242"/>
          <a:ext cx="8229600" cy="266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8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84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传统并行计算框架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solidFill>
                            <a:schemeClr val="tx1"/>
                          </a:solidFill>
                        </a:rPr>
                        <a:t>MapReduce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56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集群架构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容错性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共享式</a:t>
                      </a:r>
                      <a:r>
                        <a:rPr lang="en-US" altLang="zh-CN" sz="1800" dirty="0"/>
                        <a:t>(</a:t>
                      </a:r>
                      <a:r>
                        <a:rPr lang="zh-CN" altLang="en-US" sz="1800" dirty="0"/>
                        <a:t>共享内存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共享存储</a:t>
                      </a:r>
                      <a:r>
                        <a:rPr lang="en-US" altLang="zh-CN" sz="1800" dirty="0"/>
                        <a:t>)</a:t>
                      </a:r>
                      <a:r>
                        <a:rPr lang="zh-CN" altLang="en-US" sz="1800" dirty="0"/>
                        <a:t>，容错性差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非共享式，容错性好</a:t>
                      </a: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56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硬件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价格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扩展性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刀片服务器、高速网、</a:t>
                      </a:r>
                      <a:r>
                        <a:rPr lang="en-US" altLang="zh-CN" sz="1800" dirty="0"/>
                        <a:t>SAN</a:t>
                      </a:r>
                      <a:r>
                        <a:rPr lang="zh-CN" altLang="en-US" sz="1800" dirty="0"/>
                        <a:t>，价格贵，扩展性差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普通</a:t>
                      </a:r>
                      <a:r>
                        <a:rPr lang="en-US" altLang="zh-CN" sz="1800" dirty="0"/>
                        <a:t>PC</a:t>
                      </a:r>
                      <a:r>
                        <a:rPr lang="zh-CN" altLang="en-US" sz="1800" dirty="0"/>
                        <a:t>机，便宜，扩展性好</a:t>
                      </a: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84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编程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学习难度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what-how</a:t>
                      </a:r>
                      <a:r>
                        <a:rPr lang="zh-CN" altLang="en-US" sz="1800" dirty="0"/>
                        <a:t>，难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what</a:t>
                      </a:r>
                      <a:r>
                        <a:rPr lang="zh-CN" altLang="en-US" sz="1800" dirty="0"/>
                        <a:t>，简单</a:t>
                      </a: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156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适用场景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实时、细粒度计算、计算密集型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批处理、非实时、数据密集型</a:t>
                      </a: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06712" y="1114474"/>
            <a:ext cx="382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MapReduce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模型简介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422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Hadoop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概述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606712" y="1114474"/>
            <a:ext cx="2826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Hadoop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的特性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1081451" y="1789980"/>
            <a:ext cx="7848600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Hadoop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是一个能够对大量数据进行分布式处理的软件框架，并且是以一种可靠、高效、可伸缩的方式进行处理的，它具有以下几个方面的特性：</a:t>
            </a:r>
          </a:p>
          <a:p>
            <a:pPr lvl="1" eaLnBrk="1" hangingPunct="1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高可靠性</a:t>
            </a:r>
          </a:p>
          <a:p>
            <a:pPr lvl="1" eaLnBrk="1" hangingPunct="1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高效性</a:t>
            </a:r>
          </a:p>
          <a:p>
            <a:pPr lvl="1" eaLnBrk="1" hangingPunct="1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高可扩展性</a:t>
            </a:r>
          </a:p>
          <a:p>
            <a:pPr lvl="1" eaLnBrk="1" hangingPunct="1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高容错性</a:t>
            </a:r>
          </a:p>
          <a:p>
            <a:pPr lvl="1" eaLnBrk="1" hangingPunct="1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成本低</a:t>
            </a:r>
          </a:p>
          <a:p>
            <a:pPr lvl="1" eaLnBrk="1" hangingPunct="1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平台上</a:t>
            </a:r>
          </a:p>
          <a:p>
            <a:pPr lvl="1" eaLnBrk="1" hangingPunct="1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支持多种编程语言</a:t>
            </a:r>
          </a:p>
          <a:p>
            <a:pPr eaLnBrk="1" hangingPunct="1"/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33973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53374" y="1637694"/>
            <a:ext cx="80772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将复杂的、运行于大规模集群上的并行计算过程高度地抽象到了两个函数：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</a:p>
          <a:p>
            <a:pPr>
              <a:buFontTx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编程容易，不需要掌握分布式并行编程细节，也可以很容易把自己的程序运行在分布式系统上，完成海量数据的计算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采用“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分而治之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”策略，一个存储在分布式文件系统中的大规模数据集，会被切分成许多独立的分片（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split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），这些分片可以被多个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任务并行处理</a:t>
            </a:r>
          </a:p>
          <a:p>
            <a:pPr>
              <a:buFontTx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设计的一个理念就是“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计算向数据靠拢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”，而不是“数据向计算靠拢”，因为，移动数据需要大量的网络传输开销</a:t>
            </a:r>
          </a:p>
          <a:p>
            <a:pPr>
              <a:buFontTx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框架采用了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Master/Slave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架构，包括一个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和若干个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Slave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上运行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JobTracker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Slave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上运行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TaskTracker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框架是用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实现的，但是，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应用程序则不一定要用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6712" y="1114474"/>
            <a:ext cx="382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MapReduce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模型简介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93879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Group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058449"/>
              </p:ext>
            </p:extLst>
          </p:nvPr>
        </p:nvGraphicFramePr>
        <p:xfrm>
          <a:off x="1624774" y="2081922"/>
          <a:ext cx="8534400" cy="3017838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8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函数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输入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说明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6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Map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&lt;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,v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如：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&lt;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行号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,”a b c”&gt;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List(&lt;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,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&gt;)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如：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&lt;“a”,1&gt;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&lt;“b”,1&gt;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&lt;“c”,1&gt;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1.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将小数据集进一步解析成一批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&lt;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key,value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&gt;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对，输入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Map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函数中进行处理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2.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每一个输入的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&lt;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,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&gt;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会输出一批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&lt;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,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&gt;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。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&lt;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,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&gt;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是计算的中间结果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94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Reduce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&lt;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,List(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如：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&lt;“a”,&lt;1,1,1&gt;&gt;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&lt;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,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&lt;“a”,3&gt;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输入的中间结果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&lt;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,List(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)&gt;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中的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List(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表示是一批属于同一个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value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06712" y="1114474"/>
            <a:ext cx="3462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Reduce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57667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5" name="矩形 5"/>
          <p:cNvSpPr>
            <a:spLocks noChangeArrowheads="1"/>
          </p:cNvSpPr>
          <p:nvPr/>
        </p:nvSpPr>
        <p:spPr bwMode="auto">
          <a:xfrm>
            <a:off x="1891474" y="1637989"/>
            <a:ext cx="8001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体系结构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主要由四个部分组成，分别是：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JobTracker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TaskTracker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664989"/>
              </p:ext>
            </p:extLst>
          </p:nvPr>
        </p:nvGraphicFramePr>
        <p:xfrm>
          <a:off x="1891474" y="2284102"/>
          <a:ext cx="7661275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" r:id="rId4" imgW="8905897" imgH="5143500" progId="Visio.Drawing.15">
                  <p:embed/>
                </p:oleObj>
              </mc:Choice>
              <mc:Fallback>
                <p:oleObj r:id="rId4" imgW="8905897" imgH="5143500" progId="Visio.Drawing.15">
                  <p:embed/>
                  <p:pic>
                    <p:nvPicPr>
                      <p:cNvPr id="205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1474" y="2284102"/>
                        <a:ext cx="7661275" cy="441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06712" y="1114474"/>
            <a:ext cx="4180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MapReduce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的体系结构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31127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1739074" y="1637694"/>
            <a:ext cx="8305800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主要有以下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个部分组成：</a:t>
            </a:r>
          </a:p>
          <a:p>
            <a:pPr eaLnBrk="1" hangingPunct="1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用户编写的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程序通过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提交到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JobTracker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用户可通过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提供的一些接口查看作业运行状态</a:t>
            </a:r>
          </a:p>
          <a:p>
            <a:pPr eaLnBrk="1" hangingPunct="1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JobTracker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JobTracker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负责资源监控和作业调度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JobTracker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监控所有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TaskTracker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的健康状况，一旦发现失败，就将相应的任务转移到其他节点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JobTracker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会跟踪任务的执行进度、资源使用量等信息，并将这些信息告诉任务调度器（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TaskScheduler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），而调度器会在资源出现空闲时，选择合适的任务去使用这些资源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433428"/>
              </p:ext>
            </p:extLst>
          </p:nvPr>
        </p:nvGraphicFramePr>
        <p:xfrm>
          <a:off x="6086475" y="4838700"/>
          <a:ext cx="3300776" cy="1737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" r:id="rId4" imgW="8905897" imgH="5143500" progId="Visio.Drawing.15">
                  <p:embed/>
                </p:oleObj>
              </mc:Choice>
              <mc:Fallback>
                <p:oleObj r:id="rId4" imgW="8905897" imgH="5143500" progId="Visio.Drawing.15">
                  <p:embed/>
                  <p:pic>
                    <p:nvPicPr>
                      <p:cNvPr id="307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6475" y="4838700"/>
                        <a:ext cx="3300776" cy="17374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06712" y="1114474"/>
            <a:ext cx="4180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MapReduce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的体系结构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06441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274" y="1637694"/>
            <a:ext cx="6629400" cy="327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2577274" y="4907944"/>
            <a:ext cx="7239000" cy="170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任务之间不会进行通信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任务之间也不会发生任何信息交换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用户不能显式地从一台机器向另一台机器发送消息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所有的数据交换都是通过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框架自身去实现的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6712" y="1114474"/>
            <a:ext cx="2685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工作流程概述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42356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424256" y="312428"/>
            <a:ext cx="622771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849" y="1637694"/>
            <a:ext cx="7842250" cy="502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606712" y="1114474"/>
            <a:ext cx="4540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MapReduce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各个执行阶段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4633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406501" y="312428"/>
            <a:ext cx="6245473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81451" y="1637694"/>
            <a:ext cx="2079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Split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（分片）</a:t>
            </a:r>
          </a:p>
        </p:txBody>
      </p:sp>
      <p:pic>
        <p:nvPicPr>
          <p:cNvPr id="8" name="Picture 2" descr="c:\users\lenovo\appdata\roaming\360se6\User Data\temp\201306081502585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349" y="2007582"/>
            <a:ext cx="77152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2034349" y="5669169"/>
            <a:ext cx="80772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以固定大小的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为基本单位存储数据，而对于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而言，其处理单位是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split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split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是一个逻辑概念，它只包含一些元数据信息，比如数据起始位置、数据长度、数据所在节点等。它的划分方法完全由用户自己决定。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06712" y="1114474"/>
            <a:ext cx="4540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MapReduce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各个执行阶段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9799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4483223" y="312428"/>
            <a:ext cx="7168751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dirty="0"/>
              <a:t>	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2056970" y="1642404"/>
            <a:ext cx="7315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任务的数量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为每个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split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split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的多少决定了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任务的数目。大多数情况下，理想的分片大小是一个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</a:t>
            </a:r>
          </a:p>
        </p:txBody>
      </p:sp>
      <p:pic>
        <p:nvPicPr>
          <p:cNvPr id="8" name="Picture 2" descr="c:\users\lenovo\appdata\roaming\360se6\User Data\temp\201306081502585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70314" r="28889"/>
          <a:stretch>
            <a:fillRect/>
          </a:stretch>
        </p:blipFill>
        <p:spPr bwMode="auto">
          <a:xfrm>
            <a:off x="2056970" y="2728255"/>
            <a:ext cx="648493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056970" y="4414181"/>
            <a:ext cx="73914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任务的数量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最优的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任务个数取决于集群中可用的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(slot)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通常设置比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任务槽数目稍微小一些的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任务个数（这样可以预留一些系统资源处理可能发生的错误）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06712" y="1114474"/>
            <a:ext cx="4540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MapReduce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各个执行阶段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0144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6712" y="1637694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1. Shuffle</a:t>
            </a:r>
            <a:r>
              <a:rPr lang="zh-CN" altLang="en-US" b="1" dirty="0"/>
              <a:t>过程简介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774" y="1960303"/>
            <a:ext cx="7772400" cy="351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606712" y="1114474"/>
            <a:ext cx="3066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Shuffle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过程详解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>
            <a:spLocks/>
          </p:cNvSpPr>
          <p:nvPr/>
        </p:nvSpPr>
        <p:spPr bwMode="auto">
          <a:xfrm>
            <a:off x="4483223" y="312428"/>
            <a:ext cx="7168751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dirty="0"/>
              <a:t>	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43536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6712" y="1637694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2. Map</a:t>
            </a:r>
            <a:r>
              <a:rPr lang="zh-CN" altLang="en-US" b="1" dirty="0"/>
              <a:t>端的</a:t>
            </a:r>
            <a:r>
              <a:rPr lang="en-US" altLang="zh-CN" b="1" dirty="0"/>
              <a:t>Shuffle</a:t>
            </a:r>
            <a:r>
              <a:rPr lang="zh-CN" altLang="en-US" b="1" dirty="0"/>
              <a:t>过程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263" y="1637694"/>
            <a:ext cx="3762375" cy="411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081451" y="1964309"/>
            <a:ext cx="35052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任务分配一个缓存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100MB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设置溢写比例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0.8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分区默认采用哈希函数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排序是默认的操作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排序后可以合并（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Combine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合并不能改变最终结果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任务全部结束之前进行归并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归并得到一个大的文件，放在本地磁盘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文件归并时，如果溢写文件数量大于预定值（默认是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）则可以再次启动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Combiner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，少于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不需要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JobTracker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会一直监测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任务的执行，并通知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任务来领取数据</a:t>
            </a: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1804161" y="6242622"/>
            <a:ext cx="95341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Combine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）和归并（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Merge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）的区别：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两个键值对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&lt;“a”,1&gt;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&lt;“a”,1&gt;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，如果合并，会得到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&lt;“a”,2&gt;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，如果归并，会得到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&lt;“a”,&lt;1,1&gt;&gt;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6712" y="1114474"/>
            <a:ext cx="3066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Shuffle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过程详解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>
            <a:spLocks/>
          </p:cNvSpPr>
          <p:nvPr/>
        </p:nvSpPr>
        <p:spPr bwMode="auto">
          <a:xfrm>
            <a:off x="4483223" y="312428"/>
            <a:ext cx="7168751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dirty="0"/>
              <a:t>	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5929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Hadoop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概述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606712" y="1114474"/>
            <a:ext cx="3544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Hadoop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的应用现状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1081451" y="1960303"/>
            <a:ext cx="7848600" cy="484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凭借其突出的优势，已经在各个领域得到了广泛的应用，而互联网领域是其应用的主阵地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2007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年，雅虎在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Sunnyvale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总部建立了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M45——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一个包含了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4000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个处理器和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1.5PB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容量的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集群系统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Facebook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作为全球知名的社交网站，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是非常理想的选择，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Facebook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平台用于日志处理、推荐系统和数据仓库等方面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国内采用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的公司主要有百度、淘宝、网易、华为、中国移动等，其中，淘宝的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集群比较大</a:t>
            </a:r>
          </a:p>
          <a:p>
            <a:pPr eaLnBrk="1" hangingPunct="1"/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613642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6712" y="1643611"/>
            <a:ext cx="2959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3. Reduce</a:t>
            </a:r>
            <a:r>
              <a:rPr lang="zh-CN" altLang="en-US" b="1" dirty="0"/>
              <a:t>端的</a:t>
            </a:r>
            <a:r>
              <a:rPr lang="en-US" altLang="zh-CN" b="1" dirty="0"/>
              <a:t>Shuffle</a:t>
            </a:r>
            <a:r>
              <a:rPr lang="zh-CN" altLang="en-US" b="1" dirty="0"/>
              <a:t>过程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435861" y="1960303"/>
            <a:ext cx="89122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RPC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JobTracker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询问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任务是否已经完成，若完成，则领取数据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领取数据先放入缓存，来自不同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机器，先归并，再合并，写入磁盘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多个溢写文件归并成一个或多个大文件，文件中的键值对是排序的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当数据很少时，不需要溢写到磁盘，直接在缓存中归并，然后输出给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373" y="3160453"/>
            <a:ext cx="807720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606712" y="1114474"/>
            <a:ext cx="3066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Shuffle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过程详解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1"/>
          <p:cNvSpPr>
            <a:spLocks/>
          </p:cNvSpPr>
          <p:nvPr/>
        </p:nvSpPr>
        <p:spPr bwMode="auto">
          <a:xfrm>
            <a:off x="4483223" y="312428"/>
            <a:ext cx="7168751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dirty="0"/>
              <a:t>	</a:t>
            </a: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10391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4403324" y="312428"/>
            <a:ext cx="724865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174" y="1637694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606712" y="1114474"/>
            <a:ext cx="5258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MapReduce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应用程序执行过程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0360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Group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570054"/>
              </p:ext>
            </p:extLst>
          </p:nvPr>
        </p:nvGraphicFramePr>
        <p:xfrm>
          <a:off x="2081974" y="1637694"/>
          <a:ext cx="7620000" cy="1798853"/>
        </p:xfrm>
        <a:graphic>
          <a:graphicData uri="http://schemas.openxmlformats.org/drawingml/2006/table">
            <a:tbl>
              <a:tblPr/>
              <a:tblGrid>
                <a:gridCol w="1452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7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程序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WordCount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7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输入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一个包含大量单词的文本文件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6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文件中每个单词及其出现次数（频数），并按照单词字母顺序排序，每个单词和其频数占一行，单词和频数之间有间隔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Group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7682"/>
              </p:ext>
            </p:extLst>
          </p:nvPr>
        </p:nvGraphicFramePr>
        <p:xfrm>
          <a:off x="3301174" y="3938084"/>
          <a:ext cx="5181600" cy="1706848"/>
        </p:xfrm>
        <a:graphic>
          <a:graphicData uri="http://schemas.openxmlformats.org/drawingml/2006/table">
            <a:tbl>
              <a:tblPr/>
              <a:tblGrid>
                <a:gridCol w="2840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1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1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输入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03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Hello World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Hello Hadoop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Hello MapReduce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Hadoop 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Hello 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MapReduce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World 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06712" y="1114474"/>
            <a:ext cx="3805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WordCount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程序任务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>
            <a:spLocks/>
          </p:cNvSpPr>
          <p:nvPr/>
        </p:nvSpPr>
        <p:spPr bwMode="auto">
          <a:xfrm>
            <a:off x="4403324" y="312428"/>
            <a:ext cx="724865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3854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6712" y="1960303"/>
            <a:ext cx="8670638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首先，需要检查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WordCount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程序任务是否可以采用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来实现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其次，确定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程序的设计思路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最后，确定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程序的执行过程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6712" y="1114474"/>
            <a:ext cx="3805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WordCount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程序任务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4403324" y="312428"/>
            <a:ext cx="724865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31711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574" y="1637694"/>
            <a:ext cx="4876800" cy="434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606712" y="1114474"/>
            <a:ext cx="560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WordCount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执行过程的实例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4403324" y="312428"/>
            <a:ext cx="724865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77632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15" y="1637694"/>
            <a:ext cx="6716713" cy="410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369485" y="5744556"/>
            <a:ext cx="50449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用户没有定义</a:t>
            </a:r>
            <a:r>
              <a:rPr lang="en-US" altLang="zh-CN" dirty="0"/>
              <a:t>Combiner</a:t>
            </a:r>
            <a:r>
              <a:rPr lang="zh-CN" altLang="en-US" dirty="0"/>
              <a:t>时的</a:t>
            </a:r>
            <a:r>
              <a:rPr lang="en-US" altLang="zh-CN" dirty="0"/>
              <a:t>Reduce</a:t>
            </a:r>
            <a:r>
              <a:rPr lang="zh-CN" altLang="en-US" dirty="0"/>
              <a:t>过程示意图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6712" y="1114474"/>
            <a:ext cx="560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WordCount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执行过程的实例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>
            <a:spLocks/>
          </p:cNvSpPr>
          <p:nvPr/>
        </p:nvSpPr>
        <p:spPr bwMode="auto">
          <a:xfrm>
            <a:off x="4403324" y="312428"/>
            <a:ext cx="724865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46527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974" y="1637694"/>
            <a:ext cx="6096000" cy="470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484905" y="6341457"/>
            <a:ext cx="48141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用户有定义</a:t>
            </a:r>
            <a:r>
              <a:rPr lang="en-US" altLang="zh-CN" dirty="0"/>
              <a:t>Combiner</a:t>
            </a:r>
            <a:r>
              <a:rPr lang="zh-CN" altLang="en-US" dirty="0"/>
              <a:t>时的</a:t>
            </a:r>
            <a:r>
              <a:rPr lang="en-US" altLang="zh-CN" dirty="0"/>
              <a:t>Reduce</a:t>
            </a:r>
            <a:r>
              <a:rPr lang="zh-CN" altLang="en-US" dirty="0"/>
              <a:t>过程示意图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6712" y="1114474"/>
            <a:ext cx="560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WordCount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执行过程的实例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>
            <a:spLocks/>
          </p:cNvSpPr>
          <p:nvPr/>
        </p:nvSpPr>
        <p:spPr bwMode="auto">
          <a:xfrm>
            <a:off x="4403324" y="312428"/>
            <a:ext cx="724865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75532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81451" y="1960303"/>
            <a:ext cx="8229600" cy="2895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可以很好地应用于各种计算问题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关系代数运算（选择、投影、并、交、差、连接）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分组与聚合运算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向量乘法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矩阵乘法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6712" y="1114474"/>
            <a:ext cx="4180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MapReduce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的具体应用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6838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6712" y="1637694"/>
            <a:ext cx="3803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/>
              <a:t>用</a:t>
            </a:r>
            <a:r>
              <a:rPr lang="en-US" altLang="zh-CN" b="1" dirty="0" err="1"/>
              <a:t>MapReduce</a:t>
            </a:r>
            <a:r>
              <a:rPr lang="zh-CN" altLang="en-US" b="1" dirty="0"/>
              <a:t>实现关系的自然连接</a:t>
            </a: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020653"/>
              </p:ext>
            </p:extLst>
          </p:nvPr>
        </p:nvGraphicFramePr>
        <p:xfrm>
          <a:off x="2354626" y="1979612"/>
          <a:ext cx="8229600" cy="198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Image" r:id="rId4" imgW="9384127" imgH="2260317" progId="Photoshop.Image.7">
                  <p:embed/>
                </p:oleObj>
              </mc:Choice>
              <mc:Fallback>
                <p:oleObj name="Image" r:id="rId4" imgW="9384127" imgH="2260317" progId="Photoshop.Image.7">
                  <p:embed/>
                  <p:pic>
                    <p:nvPicPr>
                      <p:cNvPr id="512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4626" y="1979612"/>
                        <a:ext cx="8229600" cy="198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354626" y="3962400"/>
            <a:ext cx="8229600" cy="2895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假设有关系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R(A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S(B,C)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，对二者进行自然连接操作</a:t>
            </a:r>
          </a:p>
          <a:p>
            <a:pPr>
              <a:lnSpc>
                <a:spcPct val="11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过程，把来自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的每个元组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a,b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转换成一个键值对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&lt;b, &lt;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R,a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，其中的键就是属性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的值。把关系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包含到值中，这样做使得我们可以在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阶段，只把那些来自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的元组和来自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的元组进行匹配。类似地，使用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过程，把来自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的每个元组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b,c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，转换成一个键值对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&lt;b,&lt;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S,c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所有具有相同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值的元组被发送到同一个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进程中，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进程的任务是，把来自关系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的、具有相同属性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值的元组进行合并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进程的输出则是连接后的元组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a,b,c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，输出被写到一个单独的输出文件中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06712" y="1114474"/>
            <a:ext cx="4180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MapReduce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的具体应用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5417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6712" y="1637694"/>
            <a:ext cx="3803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/>
              <a:t>用</a:t>
            </a:r>
            <a:r>
              <a:rPr lang="en-US" altLang="zh-CN" b="1" dirty="0" err="1"/>
              <a:t>MapReduce</a:t>
            </a:r>
            <a:r>
              <a:rPr lang="zh-CN" altLang="en-US" b="1" dirty="0"/>
              <a:t>实现关系的自然连接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274" y="1854200"/>
            <a:ext cx="7391400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606712" y="1114474"/>
            <a:ext cx="4180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MapReduce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的具体应用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11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Hadoop</a:t>
            </a:r>
            <a:r>
              <a:rPr kumimoji="1" lang="zh-CN" alt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概述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606712" y="1114474"/>
            <a:ext cx="3544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Hadoop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的应用现状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8"/>
          <a:stretch>
            <a:fillRect/>
          </a:stretch>
        </p:blipFill>
        <p:spPr bwMode="auto">
          <a:xfrm>
            <a:off x="1081451" y="2018694"/>
            <a:ext cx="6705600" cy="447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2757851" y="1637694"/>
            <a:ext cx="34868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在企业中的应用架构</a:t>
            </a:r>
          </a:p>
        </p:txBody>
      </p:sp>
    </p:spTree>
    <p:extLst>
      <p:ext uri="{BB962C8B-B14F-4D97-AF65-F5344CB8AC3E}">
        <p14:creationId xmlns:p14="http://schemas.microsoft.com/office/powerpoint/2010/main" val="41634659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06214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081451" y="1789980"/>
            <a:ext cx="8229600" cy="25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任务要求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处理逻辑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处理逻辑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编译打包代码以及运行程序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中执行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任务的几种方式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6712" y="1114474"/>
            <a:ext cx="382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MapReduce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编程实践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77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077052" y="1607148"/>
            <a:ext cx="8382000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输入类型为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key,value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期望的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输出类型为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单词，出现次数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1077052" y="2366491"/>
            <a:ext cx="8382000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输入类型最终确定为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Object,Text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输出类型最终确定为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Text,IntWritable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81451" y="3292121"/>
            <a:ext cx="7772400" cy="32924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public static class 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MyMapper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extends 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Mapper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Object,Text,Text,IntWritable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&gt;{</a:t>
            </a:r>
            <a:endParaRPr lang="en-US" altLang="zh-CN" sz="1600" dirty="0"/>
          </a:p>
          <a:p>
            <a:pPr eaLnBrk="0" hangingPunct="0">
              <a:defRPr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	                private final static 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IntWritable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one = new 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IntWritable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(1); </a:t>
            </a:r>
            <a:endParaRPr lang="en-US" altLang="zh-CN" sz="1600" dirty="0"/>
          </a:p>
          <a:p>
            <a:pPr eaLnBrk="0" hangingPunct="0">
              <a:defRPr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	                private Text word = new Text(); </a:t>
            </a:r>
            <a:endParaRPr lang="en-US" altLang="zh-CN" sz="1600" dirty="0"/>
          </a:p>
          <a:p>
            <a:pPr eaLnBrk="0" hangingPunct="0">
              <a:defRPr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	                public void map(Object key, Text value, Context 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context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) throws 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IOException,InterruptedException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{  </a:t>
            </a:r>
            <a:endParaRPr lang="en-US" altLang="zh-CN" sz="1600" dirty="0"/>
          </a:p>
          <a:p>
            <a:pPr eaLnBrk="0" hangingPunct="0">
              <a:defRPr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	                        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StringTokenizer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itr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= new 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StringTokenizer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value.toString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());  </a:t>
            </a:r>
            <a:endParaRPr lang="en-US" altLang="zh-CN" sz="1600" dirty="0"/>
          </a:p>
          <a:p>
            <a:pPr eaLnBrk="0" hangingPunct="0">
              <a:defRPr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	                        while (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itr.hasMoreTokens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())</a:t>
            </a:r>
            <a:endParaRPr lang="en-US" altLang="zh-CN" sz="1600" dirty="0"/>
          </a:p>
          <a:p>
            <a:pPr eaLnBrk="0" hangingPunct="0">
              <a:defRPr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	                        {  </a:t>
            </a:r>
            <a:endParaRPr lang="en-US" altLang="zh-CN" sz="1600" dirty="0"/>
          </a:p>
          <a:p>
            <a:pPr eaLnBrk="0" hangingPunct="0">
              <a:defRPr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	                                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word.set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itr.nextToken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());  </a:t>
            </a:r>
            <a:endParaRPr lang="en-US" altLang="zh-CN" sz="1600" dirty="0"/>
          </a:p>
          <a:p>
            <a:pPr eaLnBrk="0" hangingPunct="0">
              <a:defRPr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	                                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context.write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word,one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);  </a:t>
            </a:r>
            <a:endParaRPr lang="en-US" altLang="zh-CN" sz="1600" dirty="0"/>
          </a:p>
          <a:p>
            <a:pPr eaLnBrk="0" hangingPunct="0">
              <a:defRPr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	                        }  </a:t>
            </a:r>
            <a:endParaRPr lang="en-US" altLang="zh-CN" sz="1600" dirty="0"/>
          </a:p>
          <a:p>
            <a:pPr eaLnBrk="0" hangingPunct="0">
              <a:defRPr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	                }  </a:t>
            </a:r>
          </a:p>
          <a:p>
            <a:pPr eaLnBrk="0" hangingPunct="0">
              <a:defRPr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      }</a:t>
            </a:r>
            <a:r>
              <a:rPr lang="en-US" altLang="zh-CN" sz="1600" dirty="0"/>
              <a:t>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06712" y="1114474"/>
            <a:ext cx="340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编写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处理逻辑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62527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081451" y="1637694"/>
            <a:ext cx="8382000" cy="226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处理数据之前，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的结果首先通过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Shuffle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阶段进行整理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阶段的任务：对输入数字序列进行求和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的输入数据为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key,Iterable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081451" y="4430253"/>
            <a:ext cx="33528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Reduce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任务的输入数据：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&lt;”I”,&lt;1,1&gt;&gt;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&lt;”is”,1&gt;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&lt;”from”,1&gt;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&lt;”China”,&lt;1,1,1&gt;&gt;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6712" y="1114474"/>
            <a:ext cx="382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编写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Reduce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处理逻辑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0375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81451" y="1637694"/>
            <a:ext cx="78486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static class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MyReducer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extends Reducer&lt;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Text,IntWritable,Text,IntWritable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&gt;{ </a:t>
            </a:r>
            <a:endParaRPr lang="en-US" altLang="zh-CN" sz="2000" dirty="0"/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private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IntWritable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 = new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IntWritable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</a:t>
            </a:r>
            <a:endParaRPr lang="en-US" altLang="zh-CN" sz="2000" dirty="0"/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public void reduce(Text key,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Iterable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IntWritable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values, Context context) throws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IOException,InterruptedException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endParaRPr lang="en-US" altLang="zh-CN" sz="2000" dirty="0"/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sum = 0; </a:t>
            </a:r>
            <a:endParaRPr lang="en-US" altLang="zh-CN" sz="2000" dirty="0"/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for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IntWritable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values) </a:t>
            </a:r>
            <a:endParaRPr lang="en-US" altLang="zh-CN" sz="2000" dirty="0"/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{</a:t>
            </a:r>
            <a:endParaRPr lang="en-US" altLang="zh-CN" sz="2000" dirty="0"/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        sum +=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val.get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</a:t>
            </a:r>
            <a:endParaRPr lang="en-US" altLang="zh-CN" sz="2000" dirty="0"/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}</a:t>
            </a:r>
            <a:endParaRPr lang="en-US" altLang="zh-CN" sz="2000" dirty="0"/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result.set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(sum); </a:t>
            </a:r>
            <a:endParaRPr lang="en-US" altLang="zh-CN" sz="2000" dirty="0"/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context.write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key,result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endParaRPr lang="en-US" altLang="zh-CN" sz="2000" dirty="0"/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}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r>
              <a:rPr lang="en-US" altLang="zh-CN" sz="2000" dirty="0"/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6712" y="1114474"/>
            <a:ext cx="382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编写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Reduce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处理逻辑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0134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501821"/>
              </p:ext>
            </p:extLst>
          </p:nvPr>
        </p:nvGraphicFramePr>
        <p:xfrm>
          <a:off x="3352977" y="1114474"/>
          <a:ext cx="6858000" cy="5659438"/>
        </p:xfrm>
        <a:graphic>
          <a:graphicData uri="http://schemas.openxmlformats.org/drawingml/2006/table">
            <a:tbl>
              <a:tblPr/>
              <a:tblGrid>
                <a:gridCol w="685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594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public static void main(String[]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args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) throws Exception{  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               Configuration conf = new Configuration();  //</a:t>
                      </a: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程序运行时参数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               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String[]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otherArgs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= new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GenericOptionsParser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conf,args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).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getRemainingArgs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();  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               if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otherArgs.length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!= 2)  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               {     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System.err.println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("Usage: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wordcount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&lt;in&gt; &lt;out&gt;");  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                      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System.exit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(2);  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               }  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               Job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job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= new Job(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conf,"word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count");  //</a:t>
                      </a: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设置环境参数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              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job.setJarByClass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WordCount.class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);  //</a:t>
                      </a: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设置整个程序的类名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              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job.setMapperClass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MyMapper.class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);  //</a:t>
                      </a: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添加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MyMapper</a:t>
                      </a: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类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              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job.setReducerClass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MyReducer.class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);  //</a:t>
                      </a: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添加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MyReducer</a:t>
                      </a: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类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              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job.setOutputKeyClass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Text.class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);  //</a:t>
                      </a: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设置输出类型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              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job.setOutputValueClass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IntWritable.class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);  //</a:t>
                      </a: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设置输出类型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              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FileInputFormat.addInputPath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job,new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Path(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otherArgs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[0]));  //</a:t>
                      </a: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设置输入文件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              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FileOutputFormat.setOutputPath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job,new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Path(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otherArgs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[1])); //</a:t>
                      </a: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设置输出文件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              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System.exit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job.waitForCompletion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(true)?0:1);  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49" charset="-122"/>
                        </a:rPr>
                        <a:t>        }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黑体" pitchFamily="49" charset="-122"/>
                      </a:endParaRPr>
                    </a:p>
                  </a:txBody>
                  <a:tcPr marL="55306" marR="5530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06712" y="1114474"/>
            <a:ext cx="2746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编写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main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方法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16849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1081451" y="1789980"/>
            <a:ext cx="693420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java.io.IOException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endParaRPr lang="en-US" altLang="zh-CN" sz="1600" dirty="0"/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java.util.StringTokenizer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1600" dirty="0"/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org.apache.hadoop.conf.Configuration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endParaRPr lang="en-US" altLang="zh-CN" sz="1600" dirty="0"/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org.apache.hadoop.fs.Path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endParaRPr lang="en-US" altLang="zh-CN" sz="1600" dirty="0"/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org.apache.hadoop.io.IntWritable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endParaRPr lang="en-US" altLang="zh-CN" sz="1600" dirty="0"/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org.apache.hadoop.io.Text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endParaRPr lang="en-US" altLang="zh-CN" sz="1600" dirty="0"/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org.apache.hadoop.mapreduce.Job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endParaRPr lang="en-US" altLang="zh-CN" sz="1600" dirty="0"/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org.apache.hadoop.mapreduce.Mapper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endParaRPr lang="en-US" altLang="zh-CN" sz="1600" dirty="0"/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org.apache.hadoop.mapreduce.Reducer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endParaRPr lang="en-US" altLang="zh-CN" sz="1600" dirty="0"/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org.apache.hadoop.mapreduce.lib.input.FileInputFormat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endParaRPr lang="en-US" altLang="zh-CN" sz="1600" dirty="0"/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org.apache.hadoop.mapreduce.lib.output.FileOutputFormat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endParaRPr lang="en-US" altLang="zh-CN" sz="1600" dirty="0"/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org.apache.hadoop.util.GenericOptionsParser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WordCount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WordCount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类的具体代码见下一页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zh-CN" alt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606712" y="1114474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完整代码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54120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77014" y="149225"/>
            <a:ext cx="8991600" cy="670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WordCount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public static class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MyMapper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extends Mapper&lt;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Object,Text,Text,IntWritable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&gt;{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private final static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IntWritable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 = new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IntWritable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private Text word = new Text();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public void map(Object key, Text value, Context context) throws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IOException,InterruptedException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StringTokenizer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itr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new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StringTokenizer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value.toString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while (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itr.hasMoreTokens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()){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       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word.set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itr.nextToken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       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context.write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word,one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}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}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}  	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public static class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MyReducer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extends Reducer&lt;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Text,IntWritable,Text,IntWritable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&gt;{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private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IntWritable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 = new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IntWritable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public void reduce(Text key,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Iterable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IntWritable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values, Context context) throws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IOException,InterruptedException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sum = 0;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for (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IntWritable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values)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{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        sum +=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val.get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}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result.set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context.write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key,result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}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}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public static void main(String[]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throws Exception{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Configuration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new Configuration();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String[]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otherArgs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new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GenericOptionsParser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conf,args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getRemainingArgs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if (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otherArgs.length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!= 2)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{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System.err.println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("Usage: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wordcount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&lt;in&gt; &lt;out&gt;");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System.exit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}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Job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new Job(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,"word count");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job.setJarByClass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WordCount.class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job.setMapperClass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MyMapper.class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job.setReducerClass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MyReducer.class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job.setOutputKeyClass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Text.class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job.setOutputValueClass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IntWritable.class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FileInputFormat.addInputPath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job,new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Path(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otherArgs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[0]));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FileOutputFormat.setOutputPath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job,new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Path(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otherArgs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[1]));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System.exit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job.waitForCompletion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(true)?0:1);  </a:t>
            </a:r>
            <a:endParaRPr lang="en-US" altLang="zh-CN" sz="1000" dirty="0"/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}  </a:t>
            </a:r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 </a:t>
            </a:r>
            <a:endParaRPr lang="en-US" altLang="zh-CN" sz="1000" dirty="0"/>
          </a:p>
        </p:txBody>
      </p:sp>
      <p:sp>
        <p:nvSpPr>
          <p:cNvPr id="8" name="文本框 7"/>
          <p:cNvSpPr txBox="1"/>
          <p:nvPr/>
        </p:nvSpPr>
        <p:spPr>
          <a:xfrm>
            <a:off x="606712" y="1114474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完整代码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72713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81451" y="1637694"/>
            <a:ext cx="80772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实验步骤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编译程序，生成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.class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.class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文件打包为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包（需要启动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查看结果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6712" y="1114474"/>
            <a:ext cx="4839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编译打包代码以及运行程序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82865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1081451" y="1637694"/>
            <a:ext cx="3233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/>
              <a:t>Hadoop 2.x </a:t>
            </a:r>
            <a:r>
              <a:rPr lang="zh-CN" altLang="en-US" b="1" dirty="0"/>
              <a:t>版本中的依赖 </a:t>
            </a:r>
            <a:r>
              <a:rPr lang="en-US" altLang="zh-CN" b="1" dirty="0"/>
              <a:t>jar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81451" y="2160914"/>
            <a:ext cx="8229600" cy="3789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220" tIns="0" rIns="0" bIns="9522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 2.x 版本中 jar 不再集中在一个 hadoop-core*.jar 中，而是分成多个 jar，如使用 Hadoop 2.6.0 运行 WordCount 实例至少需要如下三个 jar: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Char char="•"/>
            </a:pPr>
            <a:r>
              <a:rPr lang="zh-CN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$HADOOP_HOME/share/hadoop/common/hadoop-common-2.6.0.jar</a:t>
            </a:r>
          </a:p>
          <a:p>
            <a:pPr>
              <a:buFontTx/>
              <a:buChar char="•"/>
            </a:pPr>
            <a:r>
              <a:rPr lang="zh-CN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$HADOOP_HOME/share/hadoop/mapreduce/hadoop-mapreduce-client-core-2.6.0.jar</a:t>
            </a:r>
          </a:p>
          <a:p>
            <a:pPr>
              <a:buFontTx/>
              <a:buChar char="•"/>
            </a:pPr>
            <a:r>
              <a:rPr lang="zh-CN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$HADOOP_HOME/share/hadoop/common/lib/commons-cli-1.2.jar</a:t>
            </a:r>
            <a:endParaRPr lang="en-US" altLang="zh-CN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Char char="•"/>
            </a:pPr>
            <a:endParaRPr lang="zh-CN" altLang="zh-CN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ctr"/>
            <a:r>
              <a:rPr lang="zh-CN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通过命令 hadoop classpath 可以得到运行 Hadoop 程序所需的全部 classpath信息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6712" y="1114474"/>
            <a:ext cx="4839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编译打包代码以及运行程序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02543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" y="-1"/>
            <a:ext cx="949477" cy="9494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74" y="944151"/>
            <a:ext cx="11520000" cy="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1081451" y="1637694"/>
            <a:ext cx="754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classhpath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信息添加到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CLASSPATH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变量中，在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~/.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bashrc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中增加如下几行：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57651" y="2283808"/>
            <a:ext cx="7543800" cy="608013"/>
          </a:xfrm>
          <a:prstGeom prst="rect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114264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ctr"/>
            <a:r>
              <a:rPr lang="zh-CN" altLang="zh-CN" sz="1600" dirty="0">
                <a:solidFill>
                  <a:srgbClr val="151515"/>
                </a:solidFill>
                <a:latin typeface="Arial Unicode MS" panose="020B0604020202020204" pitchFamily="34" charset="-122"/>
              </a:rPr>
              <a:t>export HADOOP_HOME=/usr/local/hadoop export CLASSPATH=$($HADOOP_HOME/bin/hadoop classpath):$CLASSPATH</a:t>
            </a:r>
            <a:r>
              <a:rPr lang="zh-CN" altLang="zh-CN" sz="1600" dirty="0"/>
              <a:t> </a:t>
            </a:r>
          </a:p>
        </p:txBody>
      </p:sp>
      <p:sp>
        <p:nvSpPr>
          <p:cNvPr id="10" name="矩形 5"/>
          <p:cNvSpPr>
            <a:spLocks noChangeArrowheads="1"/>
          </p:cNvSpPr>
          <p:nvPr/>
        </p:nvSpPr>
        <p:spPr bwMode="auto">
          <a:xfrm>
            <a:off x="1081451" y="2891821"/>
            <a:ext cx="7696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source ~/.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bashrc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使变量生效，接着就可以通过 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命令编译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WordCount.java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C:\Users\Lenovo\AppData\Roaming\Tencent\Users\70004972\QQ\WinTemp\RichOle\%BK4J)O{IILLLGNA5E(}7F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651" y="3584673"/>
            <a:ext cx="22764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7"/>
          <p:cNvSpPr>
            <a:spLocks noChangeArrowheads="1"/>
          </p:cNvSpPr>
          <p:nvPr/>
        </p:nvSpPr>
        <p:spPr bwMode="auto">
          <a:xfrm>
            <a:off x="1081451" y="4060038"/>
            <a:ext cx="7620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接着把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.class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文件打包成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，才能在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中运行：</a:t>
            </a:r>
          </a:p>
        </p:txBody>
      </p:sp>
      <p:pic>
        <p:nvPicPr>
          <p:cNvPr id="13" name="Picture 5" descr="C:\Users\Lenovo\AppData\Roaming\Tencent\Users\70004972\QQ\WinTemp\RichOle\I$BMKG$%2T1YL5EP[_09(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651" y="4535403"/>
            <a:ext cx="36576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1081451" y="5152148"/>
            <a:ext cx="1338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运行程序</a:t>
            </a:r>
            <a:r>
              <a:rPr lang="zh-CN" altLang="en-US" dirty="0"/>
              <a:t>：</a:t>
            </a:r>
          </a:p>
        </p:txBody>
      </p:sp>
      <p:pic>
        <p:nvPicPr>
          <p:cNvPr id="15" name="Picture 6" descr="C:\Users\Lenovo\AppData\Roaming\Tencent\Users\70004972\QQ\WinTemp\RichOle\XB`E1U%Z_F2@VS9U8F%XKL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651" y="5648162"/>
            <a:ext cx="61341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15"/>
          <p:cNvSpPr txBox="1"/>
          <p:nvPr/>
        </p:nvSpPr>
        <p:spPr>
          <a:xfrm>
            <a:off x="606712" y="1114474"/>
            <a:ext cx="4839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编译打包代码以及运行程序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MapReduce</a:t>
            </a:r>
            <a:endParaRPr kumimoji="1" lang="zh-CN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5685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70C0"/>
        </a:solidFill>
        <a:ln>
          <a:solidFill>
            <a:srgbClr val="0070C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8942</Words>
  <Application>Microsoft Office PowerPoint</Application>
  <PresentationFormat>宽屏</PresentationFormat>
  <Paragraphs>877</Paragraphs>
  <Slides>102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102</vt:i4>
      </vt:variant>
    </vt:vector>
  </HeadingPairs>
  <TitlesOfParts>
    <vt:vector size="118" baseType="lpstr">
      <vt:lpstr>Arial Unicode MS</vt:lpstr>
      <vt:lpstr>等线</vt:lpstr>
      <vt:lpstr>等线 Light</vt:lpstr>
      <vt:lpstr>黑体</vt:lpstr>
      <vt:lpstr>华文新魏</vt:lpstr>
      <vt:lpstr>华文行楷</vt:lpstr>
      <vt:lpstr>微软雅黑</vt:lpstr>
      <vt:lpstr>Arial</vt:lpstr>
      <vt:lpstr>Calibri</vt:lpstr>
      <vt:lpstr>Impact</vt:lpstr>
      <vt:lpstr>Tahoma</vt:lpstr>
      <vt:lpstr>Times New Roman</vt:lpstr>
      <vt:lpstr>Wingdings</vt:lpstr>
      <vt:lpstr>Office 主题​​</vt:lpstr>
      <vt:lpstr>Microsoft Visio Drawing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云计算</dc:title>
  <dc:creator>wu anbiao</dc:creator>
  <cp:lastModifiedBy>Boyang Li</cp:lastModifiedBy>
  <cp:revision>139</cp:revision>
  <dcterms:created xsi:type="dcterms:W3CDTF">2019-07-27T08:16:58Z</dcterms:created>
  <dcterms:modified xsi:type="dcterms:W3CDTF">2025-03-19T05:18:17Z</dcterms:modified>
</cp:coreProperties>
</file>